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7" r:id="rId14"/>
    <p:sldId id="284" r:id="rId15"/>
    <p:sldId id="270" r:id="rId16"/>
    <p:sldId id="271" r:id="rId17"/>
    <p:sldId id="285" r:id="rId18"/>
    <p:sldId id="273" r:id="rId19"/>
    <p:sldId id="274" r:id="rId20"/>
    <p:sldId id="275" r:id="rId21"/>
    <p:sldId id="276" r:id="rId22"/>
    <p:sldId id="277" r:id="rId23"/>
    <p:sldId id="278" r:id="rId24"/>
    <p:sldId id="279" r:id="rId25"/>
    <p:sldId id="286" r:id="rId26"/>
    <p:sldId id="280" r:id="rId2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SO" initials="M" lastIdx="1" clrIdx="0">
    <p:extLst>
      <p:ext uri="{19B8F6BF-5375-455C-9EA6-DF929625EA0E}">
        <p15:presenceInfo xmlns:p15="http://schemas.microsoft.com/office/powerpoint/2012/main" userId="S-1-5-21-789336058-412668190-725345543-11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03T11:38:58.084" idx="1">
    <p:pos x="741" y="328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3/15/2023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pPr/>
              <a:t>3/15/2023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3/15/2023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intermaher.compliance@lafundacion.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21000" contrast="44000"/>
          </a:blip>
          <a:srcRect/>
          <a:stretch>
            <a:fillRect/>
          </a:stretch>
        </p:blipFill>
        <p:spPr bwMode="auto">
          <a:xfrm>
            <a:off x="1377116" y="1869070"/>
            <a:ext cx="7642276" cy="5088251"/>
          </a:xfrm>
          <a:prstGeom prst="rect">
            <a:avLst/>
          </a:prstGeom>
          <a:noFill/>
          <a:ln w="9525">
            <a:noFill/>
            <a:miter lim="800000"/>
            <a:headEnd/>
            <a:tailEnd/>
          </a:ln>
          <a:effectLst>
            <a:softEdge rad="127000"/>
          </a:effectLst>
        </p:spPr>
      </p:pic>
      <p:sp>
        <p:nvSpPr>
          <p:cNvPr id="2" name="Título 1">
            <a:extLst>
              <a:ext uri="{FF2B5EF4-FFF2-40B4-BE49-F238E27FC236}">
                <a16:creationId xmlns:a16="http://schemas.microsoft.com/office/drawing/2014/main" id="{775C7CE7-7F4B-4311-A973-B9972690445A}"/>
              </a:ext>
            </a:extLst>
          </p:cNvPr>
          <p:cNvSpPr>
            <a:spLocks noGrp="1"/>
          </p:cNvSpPr>
          <p:nvPr>
            <p:ph type="ctrTitle"/>
          </p:nvPr>
        </p:nvSpPr>
        <p:spPr>
          <a:xfrm>
            <a:off x="1091890" y="210812"/>
            <a:ext cx="7766936" cy="841970"/>
          </a:xfrm>
        </p:spPr>
        <p:txBody>
          <a:bodyPr/>
          <a:lstStyle/>
          <a:p>
            <a:pPr algn="ctr"/>
            <a:r>
              <a:rPr lang="es-ES" sz="4000" dirty="0">
                <a:solidFill>
                  <a:schemeClr val="tx1">
                    <a:lumMod val="50000"/>
                    <a:lumOff val="50000"/>
                  </a:schemeClr>
                </a:solidFill>
              </a:rPr>
              <a:t>      Código Ético y de Conducta </a:t>
            </a:r>
          </a:p>
        </p:txBody>
      </p:sp>
      <p:pic>
        <p:nvPicPr>
          <p:cNvPr id="1028" name="Picture 4"/>
          <p:cNvPicPr>
            <a:picLocks noChangeAspect="1" noChangeArrowheads="1"/>
          </p:cNvPicPr>
          <p:nvPr/>
        </p:nvPicPr>
        <p:blipFill>
          <a:blip r:embed="rId3"/>
          <a:srcRect/>
          <a:stretch>
            <a:fillRect/>
          </a:stretch>
        </p:blipFill>
        <p:spPr bwMode="auto">
          <a:xfrm>
            <a:off x="3679350" y="1186260"/>
            <a:ext cx="3276600" cy="549332"/>
          </a:xfrm>
          <a:prstGeom prst="rect">
            <a:avLst/>
          </a:prstGeom>
          <a:noFill/>
          <a:ln w="9525">
            <a:noFill/>
            <a:miter lim="800000"/>
            <a:headEnd/>
            <a:tailEnd/>
          </a:ln>
        </p:spPr>
      </p:pic>
    </p:spTree>
    <p:extLst>
      <p:ext uri="{BB962C8B-B14F-4D97-AF65-F5344CB8AC3E}">
        <p14:creationId xmlns:p14="http://schemas.microsoft.com/office/powerpoint/2010/main" val="3608876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E73B8C-F379-4756-BEC0-3AF889CF5C50}"/>
              </a:ext>
            </a:extLst>
          </p:cNvPr>
          <p:cNvSpPr>
            <a:spLocks noGrp="1"/>
          </p:cNvSpPr>
          <p:nvPr>
            <p:ph type="title"/>
          </p:nvPr>
        </p:nvSpPr>
        <p:spPr>
          <a:xfrm>
            <a:off x="1458697" y="544106"/>
            <a:ext cx="8522650" cy="771331"/>
          </a:xfrm>
        </p:spPr>
        <p:txBody>
          <a:bodyPr>
            <a:normAutofit fontScale="90000"/>
          </a:bodyPr>
          <a:lstStyle/>
          <a:p>
            <a:r>
              <a:rPr lang="es-ES" sz="4000" b="1" i="1" dirty="0"/>
              <a:t>Respeto a las personas</a:t>
            </a:r>
            <a:br>
              <a:rPr lang="es-ES" dirty="0"/>
            </a:br>
            <a:endParaRPr lang="es-ES" dirty="0"/>
          </a:p>
        </p:txBody>
      </p:sp>
      <p:sp>
        <p:nvSpPr>
          <p:cNvPr id="3" name="Marcador de contenido 2">
            <a:extLst>
              <a:ext uri="{FF2B5EF4-FFF2-40B4-BE49-F238E27FC236}">
                <a16:creationId xmlns:a16="http://schemas.microsoft.com/office/drawing/2014/main" id="{2EFE0AB7-5CB3-4E7A-8D23-9E3F2A2B0F60}"/>
              </a:ext>
            </a:extLst>
          </p:cNvPr>
          <p:cNvSpPr>
            <a:spLocks noGrp="1"/>
          </p:cNvSpPr>
          <p:nvPr>
            <p:ph idx="1"/>
          </p:nvPr>
        </p:nvSpPr>
        <p:spPr>
          <a:xfrm>
            <a:off x="1056025" y="1548711"/>
            <a:ext cx="8522650" cy="3486633"/>
          </a:xfrm>
        </p:spPr>
        <p:txBody>
          <a:bodyPr>
            <a:normAutofit/>
          </a:bodyPr>
          <a:lstStyle/>
          <a:p>
            <a:pPr algn="just"/>
            <a:r>
              <a:rPr lang="es-ES" dirty="0"/>
              <a:t>Intermaher rechaza cualquier manifestación de acoso físico, psicológico, sexual, moral o de abuso de autoridad, así como cualquier otra conducta que pueda generar un entorno intimidatorio u ofensivo con los derechos de las personas. Los empleados de la empresa deben tratarse con respeto propiciando unas relaciones cordiales y un entorno de trabajo agradable, saludable y seguro.</a:t>
            </a:r>
          </a:p>
          <a:p>
            <a:pPr marL="0" indent="0" algn="just">
              <a:buNone/>
            </a:pPr>
            <a:endParaRPr lang="es-ES" sz="400" dirty="0"/>
          </a:p>
          <a:p>
            <a:pPr algn="just"/>
            <a:r>
              <a:rPr lang="es-ES" dirty="0"/>
              <a:t>De la misma forma, las relaciones entre los empleados y los de las empresas o entidades colaboradoras externas estarán basadas en el respeto profesional y la colaboración mutua.</a:t>
            </a:r>
          </a:p>
          <a:p>
            <a:pPr marL="0" indent="0" algn="just">
              <a:buNone/>
            </a:pPr>
            <a:r>
              <a:rPr lang="es-ES" dirty="0"/>
              <a:t> </a:t>
            </a:r>
          </a:p>
          <a:p>
            <a:endParaRPr lang="es-ES" dirty="0"/>
          </a:p>
          <a:p>
            <a:endParaRPr lang="es-ES" dirty="0"/>
          </a:p>
        </p:txBody>
      </p:sp>
      <p:pic>
        <p:nvPicPr>
          <p:cNvPr id="5" name="Picture 1" descr="\\192.168.100.220\iso - lopd\Compliance María\Imágenes código ético\relaciones clientes.JPG">
            <a:extLst>
              <a:ext uri="{FF2B5EF4-FFF2-40B4-BE49-F238E27FC236}">
                <a16:creationId xmlns:a16="http://schemas.microsoft.com/office/drawing/2014/main" id="{94A36F55-2AA8-4ADA-B321-CF4BCD8C1EBF}"/>
              </a:ext>
            </a:extLst>
          </p:cNvPr>
          <p:cNvPicPr>
            <a:picLocks noChangeAspect="1" noChangeArrowheads="1"/>
          </p:cNvPicPr>
          <p:nvPr/>
        </p:nvPicPr>
        <p:blipFill>
          <a:blip r:embed="rId2"/>
          <a:srcRect/>
          <a:stretch>
            <a:fillRect/>
          </a:stretch>
        </p:blipFill>
        <p:spPr bwMode="auto">
          <a:xfrm>
            <a:off x="3068391" y="4975003"/>
            <a:ext cx="4497918" cy="1832240"/>
          </a:xfrm>
          <a:prstGeom prst="rect">
            <a:avLst/>
          </a:prstGeom>
          <a:noFill/>
          <a:effectLst>
            <a:softEdge rad="127000"/>
          </a:effectLst>
        </p:spPr>
      </p:pic>
    </p:spTree>
    <p:extLst>
      <p:ext uri="{BB962C8B-B14F-4D97-AF65-F5344CB8AC3E}">
        <p14:creationId xmlns:p14="http://schemas.microsoft.com/office/powerpoint/2010/main" val="107190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92.168.100.220\iso - lopd\Compliance María\Imágenes código ético\igualdad.jpg"/>
          <p:cNvPicPr>
            <a:picLocks noChangeAspect="1" noChangeArrowheads="1"/>
          </p:cNvPicPr>
          <p:nvPr/>
        </p:nvPicPr>
        <p:blipFill>
          <a:blip r:embed="rId2">
            <a:lum bright="37000" contrast="-38000"/>
          </a:blip>
          <a:srcRect/>
          <a:stretch>
            <a:fillRect/>
          </a:stretch>
        </p:blipFill>
        <p:spPr bwMode="auto">
          <a:xfrm>
            <a:off x="1557867" y="3143249"/>
            <a:ext cx="6858000" cy="2857500"/>
          </a:xfrm>
          <a:prstGeom prst="rect">
            <a:avLst/>
          </a:prstGeom>
          <a:noFill/>
        </p:spPr>
      </p:pic>
      <p:sp>
        <p:nvSpPr>
          <p:cNvPr id="2" name="Título 1">
            <a:extLst>
              <a:ext uri="{FF2B5EF4-FFF2-40B4-BE49-F238E27FC236}">
                <a16:creationId xmlns:a16="http://schemas.microsoft.com/office/drawing/2014/main" id="{30B0E1EB-64BF-46D1-9D2A-4760B76678A5}"/>
              </a:ext>
            </a:extLst>
          </p:cNvPr>
          <p:cNvSpPr>
            <a:spLocks noGrp="1"/>
          </p:cNvSpPr>
          <p:nvPr>
            <p:ph type="title"/>
          </p:nvPr>
        </p:nvSpPr>
        <p:spPr>
          <a:xfrm>
            <a:off x="1104251" y="772532"/>
            <a:ext cx="8596668" cy="1320800"/>
          </a:xfrm>
        </p:spPr>
        <p:txBody>
          <a:bodyPr>
            <a:noAutofit/>
          </a:bodyPr>
          <a:lstStyle/>
          <a:p>
            <a:r>
              <a:rPr lang="es-ES" b="1" i="1" dirty="0"/>
              <a:t>Igualdad </a:t>
            </a:r>
            <a:r>
              <a:rPr lang="es-ES" b="1" i="1" dirty="0">
                <a:solidFill>
                  <a:schemeClr val="accent3"/>
                </a:solidFill>
              </a:rPr>
              <a:t>de</a:t>
            </a:r>
            <a:r>
              <a:rPr lang="es-ES" b="1" i="1" dirty="0"/>
              <a:t> oportunidad y no discriminación</a:t>
            </a:r>
            <a:br>
              <a:rPr lang="es-ES" dirty="0"/>
            </a:br>
            <a:endParaRPr lang="es-ES" dirty="0"/>
          </a:p>
        </p:txBody>
      </p:sp>
      <p:sp>
        <p:nvSpPr>
          <p:cNvPr id="3" name="Marcador de contenido 2">
            <a:extLst>
              <a:ext uri="{FF2B5EF4-FFF2-40B4-BE49-F238E27FC236}">
                <a16:creationId xmlns:a16="http://schemas.microsoft.com/office/drawing/2014/main" id="{10EEB89D-252E-42F2-AD5A-2CA59CFD44A5}"/>
              </a:ext>
            </a:extLst>
          </p:cNvPr>
          <p:cNvSpPr>
            <a:spLocks noGrp="1"/>
          </p:cNvSpPr>
          <p:nvPr>
            <p:ph idx="1"/>
          </p:nvPr>
        </p:nvSpPr>
        <p:spPr>
          <a:xfrm>
            <a:off x="766644" y="1972242"/>
            <a:ext cx="9076888" cy="4113226"/>
          </a:xfrm>
        </p:spPr>
        <p:txBody>
          <a:bodyPr>
            <a:normAutofit fontScale="92500" lnSpcReduction="10000"/>
          </a:bodyPr>
          <a:lstStyle/>
          <a:p>
            <a:pPr marL="0" indent="0">
              <a:buNone/>
            </a:pPr>
            <a:endParaRPr lang="es-ES" dirty="0"/>
          </a:p>
          <a:p>
            <a:pPr algn="just">
              <a:tabLst>
                <a:tab pos="8255000" algn="l"/>
              </a:tabLst>
            </a:pPr>
            <a:r>
              <a:rPr lang="es-ES" sz="1900" dirty="0"/>
              <a:t>Es un principio básico para Intermaher  que se cumpla el principio de igualdad de trato y oportunidades en el trabajo a todos los efectos y en todos sus ámbitos. Estamos comprometidos en la lucha contra la discriminación en cualquiera de sus formas, directa o indirecta, no admitiéndose por tanto discriminaciones por razón de sexo, estado civil, edad, raza, condición social, ideas religiosas o políticas, afiliación o no a un sindicato, etc.</a:t>
            </a:r>
          </a:p>
          <a:p>
            <a:pPr marL="0" indent="0" algn="just">
              <a:buNone/>
            </a:pPr>
            <a:endParaRPr lang="es-ES" sz="400" dirty="0"/>
          </a:p>
          <a:p>
            <a:pPr algn="just"/>
            <a:r>
              <a:rPr lang="es-ES" sz="1900" dirty="0"/>
              <a:t>La empresa está comprometida con el desarrollo profesional y personal de sus empleados, garantizando la igualdad de oportunidades, a través de sus políticas de actuación.</a:t>
            </a:r>
          </a:p>
          <a:p>
            <a:pPr marL="0" indent="0" algn="just">
              <a:buNone/>
            </a:pPr>
            <a:endParaRPr lang="es-ES" sz="400" dirty="0"/>
          </a:p>
          <a:p>
            <a:pPr algn="just"/>
            <a:r>
              <a:rPr lang="es-ES" sz="1900" dirty="0"/>
              <a:t>La selección y promoción de los empleados está fundada en el desempeño de las funciones profesionales y en los criterios del mérito y capacidad definidos por la empresa para cada uno de los puestos de trabajo.</a:t>
            </a:r>
          </a:p>
          <a:p>
            <a:pPr marL="0" indent="0">
              <a:buNone/>
            </a:pPr>
            <a:endParaRPr lang="es-ES" dirty="0"/>
          </a:p>
          <a:p>
            <a:endParaRPr lang="es-ES" dirty="0"/>
          </a:p>
        </p:txBody>
      </p:sp>
    </p:spTree>
    <p:extLst>
      <p:ext uri="{BB962C8B-B14F-4D97-AF65-F5344CB8AC3E}">
        <p14:creationId xmlns:p14="http://schemas.microsoft.com/office/powerpoint/2010/main" val="2606672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C77ED3E-A4A5-4EF0-81C6-3A60BD1C1917}"/>
              </a:ext>
            </a:extLst>
          </p:cNvPr>
          <p:cNvPicPr>
            <a:picLocks noChangeAspect="1"/>
          </p:cNvPicPr>
          <p:nvPr/>
        </p:nvPicPr>
        <p:blipFill>
          <a:blip r:embed="rId2"/>
          <a:stretch>
            <a:fillRect/>
          </a:stretch>
        </p:blipFill>
        <p:spPr>
          <a:xfrm>
            <a:off x="7159027" y="120597"/>
            <a:ext cx="4831638" cy="2585026"/>
          </a:xfrm>
          <a:prstGeom prst="rect">
            <a:avLst/>
          </a:prstGeom>
          <a:effectLst>
            <a:softEdge rad="317500"/>
          </a:effectLst>
        </p:spPr>
      </p:pic>
      <p:sp>
        <p:nvSpPr>
          <p:cNvPr id="2" name="Título 1">
            <a:extLst>
              <a:ext uri="{FF2B5EF4-FFF2-40B4-BE49-F238E27FC236}">
                <a16:creationId xmlns:a16="http://schemas.microsoft.com/office/drawing/2014/main" id="{11CABF43-85AE-4AA2-9B1F-3EBC2FDF385D}"/>
              </a:ext>
            </a:extLst>
          </p:cNvPr>
          <p:cNvSpPr>
            <a:spLocks noGrp="1"/>
          </p:cNvSpPr>
          <p:nvPr>
            <p:ph type="title"/>
          </p:nvPr>
        </p:nvSpPr>
        <p:spPr>
          <a:xfrm>
            <a:off x="1291198" y="846418"/>
            <a:ext cx="8596668" cy="1320800"/>
          </a:xfrm>
        </p:spPr>
        <p:txBody>
          <a:bodyPr/>
          <a:lstStyle/>
          <a:p>
            <a:r>
              <a:rPr lang="es-ES" b="1" i="1" dirty="0"/>
              <a:t>Seguridad y Salud</a:t>
            </a:r>
            <a:br>
              <a:rPr lang="es-ES" dirty="0"/>
            </a:br>
            <a:endParaRPr lang="es-ES" dirty="0"/>
          </a:p>
        </p:txBody>
      </p:sp>
      <p:sp>
        <p:nvSpPr>
          <p:cNvPr id="3" name="Marcador de contenido 2">
            <a:extLst>
              <a:ext uri="{FF2B5EF4-FFF2-40B4-BE49-F238E27FC236}">
                <a16:creationId xmlns:a16="http://schemas.microsoft.com/office/drawing/2014/main" id="{F23D5032-EF70-4E4D-87B6-15959802A6A4}"/>
              </a:ext>
            </a:extLst>
          </p:cNvPr>
          <p:cNvSpPr>
            <a:spLocks noGrp="1"/>
          </p:cNvSpPr>
          <p:nvPr>
            <p:ph idx="1"/>
          </p:nvPr>
        </p:nvSpPr>
        <p:spPr>
          <a:xfrm>
            <a:off x="871127" y="2146821"/>
            <a:ext cx="7752756" cy="5087923"/>
          </a:xfrm>
          <a:effectLst>
            <a:softEdge rad="31750"/>
          </a:effectLst>
        </p:spPr>
        <p:txBody>
          <a:bodyPr>
            <a:normAutofit/>
          </a:bodyPr>
          <a:lstStyle/>
          <a:p>
            <a:pPr algn="just"/>
            <a:r>
              <a:rPr lang="es-ES" dirty="0"/>
              <a:t>Intermaher manifiesta su compromiso por la prevención de accidentes de trabajo y enfermedades profesionales, así como por la mejora de las condiciones de Seguridad y Salud en el trabajo.</a:t>
            </a:r>
          </a:p>
          <a:p>
            <a:pPr marL="0" indent="0" algn="just">
              <a:buNone/>
            </a:pPr>
            <a:endParaRPr lang="es-ES" sz="400" dirty="0"/>
          </a:p>
          <a:p>
            <a:pPr algn="just"/>
            <a:r>
              <a:rPr lang="es-ES" dirty="0"/>
              <a:t>Todos los trabajadores que desarrollen su actividad laboral para Intermaher están obligados a cumplir las normas de Prevención de Riesgos Laborales establecidas en cada puesto de trabajo </a:t>
            </a:r>
          </a:p>
          <a:p>
            <a:pPr marL="0" indent="0" algn="just">
              <a:buNone/>
            </a:pPr>
            <a:endParaRPr lang="es-ES" sz="400" dirty="0"/>
          </a:p>
          <a:p>
            <a:pPr algn="just"/>
            <a:r>
              <a:rPr lang="es-ES" dirty="0"/>
              <a:t>Igualmente, todo el personal deberá fomentar el incremento de la Cultura Preventiva en la organización, promoviendo el cumplimiento de las buenas prácticas de seguridad y salud.</a:t>
            </a:r>
          </a:p>
          <a:p>
            <a:pPr>
              <a:buNone/>
            </a:pPr>
            <a:endParaRPr lang="es-ES" dirty="0"/>
          </a:p>
          <a:p>
            <a:endParaRPr lang="es-ES" dirty="0"/>
          </a:p>
        </p:txBody>
      </p:sp>
    </p:spTree>
    <p:extLst>
      <p:ext uri="{BB962C8B-B14F-4D97-AF65-F5344CB8AC3E}">
        <p14:creationId xmlns:p14="http://schemas.microsoft.com/office/powerpoint/2010/main" val="205175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92.168.100.220\iso - lopd\Compliance María\Imágenes código ético\candado.jpg"/>
          <p:cNvPicPr>
            <a:picLocks noChangeAspect="1" noChangeArrowheads="1"/>
          </p:cNvPicPr>
          <p:nvPr/>
        </p:nvPicPr>
        <p:blipFill>
          <a:blip r:embed="rId2">
            <a:lum bright="2000" contrast="-13000"/>
          </a:blip>
          <a:srcRect/>
          <a:stretch>
            <a:fillRect/>
          </a:stretch>
        </p:blipFill>
        <p:spPr bwMode="auto">
          <a:xfrm>
            <a:off x="6608715" y="1246796"/>
            <a:ext cx="2999695" cy="1156306"/>
          </a:xfrm>
          <a:prstGeom prst="rect">
            <a:avLst/>
          </a:prstGeom>
          <a:noFill/>
          <a:effectLst>
            <a:softEdge rad="127000"/>
          </a:effectLst>
        </p:spPr>
      </p:pic>
      <p:sp>
        <p:nvSpPr>
          <p:cNvPr id="2" name="Título 1">
            <a:extLst>
              <a:ext uri="{FF2B5EF4-FFF2-40B4-BE49-F238E27FC236}">
                <a16:creationId xmlns:a16="http://schemas.microsoft.com/office/drawing/2014/main" id="{9ECF4FAA-BEB2-4195-96F3-F82895CAD284}"/>
              </a:ext>
            </a:extLst>
          </p:cNvPr>
          <p:cNvSpPr>
            <a:spLocks noGrp="1"/>
          </p:cNvSpPr>
          <p:nvPr>
            <p:ph type="title"/>
          </p:nvPr>
        </p:nvSpPr>
        <p:spPr>
          <a:xfrm>
            <a:off x="1402398" y="754802"/>
            <a:ext cx="8596668" cy="983987"/>
          </a:xfrm>
        </p:spPr>
        <p:txBody>
          <a:bodyPr>
            <a:normAutofit fontScale="90000"/>
          </a:bodyPr>
          <a:lstStyle/>
          <a:p>
            <a:r>
              <a:rPr lang="es-ES" b="1" i="1" dirty="0"/>
              <a:t>Protección y cuidado de la marca, imagen y reputación corporativa</a:t>
            </a:r>
            <a:br>
              <a:rPr lang="es-ES" b="1" i="1" dirty="0"/>
            </a:br>
            <a:br>
              <a:rPr lang="es-ES" dirty="0"/>
            </a:br>
            <a:endParaRPr lang="es-ES" dirty="0"/>
          </a:p>
        </p:txBody>
      </p:sp>
      <p:sp>
        <p:nvSpPr>
          <p:cNvPr id="3" name="Marcador de contenido 2">
            <a:extLst>
              <a:ext uri="{FF2B5EF4-FFF2-40B4-BE49-F238E27FC236}">
                <a16:creationId xmlns:a16="http://schemas.microsoft.com/office/drawing/2014/main" id="{AD8C6E19-A601-43F8-9D50-DC2C949C6EC7}"/>
              </a:ext>
            </a:extLst>
          </p:cNvPr>
          <p:cNvSpPr>
            <a:spLocks noGrp="1"/>
          </p:cNvSpPr>
          <p:nvPr>
            <p:ph idx="1"/>
          </p:nvPr>
        </p:nvSpPr>
        <p:spPr>
          <a:xfrm>
            <a:off x="1090258" y="2805880"/>
            <a:ext cx="8518152" cy="2244294"/>
          </a:xfrm>
        </p:spPr>
        <p:txBody>
          <a:bodyPr/>
          <a:lstStyle/>
          <a:p>
            <a:pPr algn="just"/>
            <a:r>
              <a:rPr lang="es-ES" dirty="0"/>
              <a:t>Intermaher considera su imagen y reputación corporativa como uno de sus activos más valiosos para preservar la confianza de sus socios, clientes, empleados, proveedores, autoridades, y de la sociedad en general. Todos los empleados deben poner el máximo cuidado en preservar la imagen y reputación de la empresa en todas sus actuaciones profesionales</a:t>
            </a:r>
            <a:r>
              <a:rPr lang="es-ES" sz="1900" dirty="0"/>
              <a:t>. </a:t>
            </a:r>
          </a:p>
          <a:p>
            <a:endParaRPr lang="es-ES" dirty="0"/>
          </a:p>
        </p:txBody>
      </p:sp>
    </p:spTree>
    <p:extLst>
      <p:ext uri="{BB962C8B-B14F-4D97-AF65-F5344CB8AC3E}">
        <p14:creationId xmlns:p14="http://schemas.microsoft.com/office/powerpoint/2010/main" val="3406650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573689C-88A9-441A-B10D-47C43FE800E1}"/>
              </a:ext>
            </a:extLst>
          </p:cNvPr>
          <p:cNvPicPr>
            <a:picLocks noChangeAspect="1"/>
          </p:cNvPicPr>
          <p:nvPr/>
        </p:nvPicPr>
        <p:blipFill>
          <a:blip r:embed="rId2"/>
          <a:stretch>
            <a:fillRect/>
          </a:stretch>
        </p:blipFill>
        <p:spPr>
          <a:xfrm>
            <a:off x="3598877" y="1992231"/>
            <a:ext cx="6910601" cy="3814768"/>
          </a:xfrm>
          <a:prstGeom prst="rect">
            <a:avLst/>
          </a:prstGeom>
          <a:effectLst>
            <a:softEdge rad="635000"/>
          </a:effectLst>
        </p:spPr>
      </p:pic>
      <p:sp>
        <p:nvSpPr>
          <p:cNvPr id="2" name="Título 1">
            <a:extLst>
              <a:ext uri="{FF2B5EF4-FFF2-40B4-BE49-F238E27FC236}">
                <a16:creationId xmlns:a16="http://schemas.microsoft.com/office/drawing/2014/main" id="{A2F24533-77FE-4A52-BF26-8CD3AADFD327}"/>
              </a:ext>
            </a:extLst>
          </p:cNvPr>
          <p:cNvSpPr>
            <a:spLocks noGrp="1"/>
          </p:cNvSpPr>
          <p:nvPr>
            <p:ph type="title"/>
          </p:nvPr>
        </p:nvSpPr>
        <p:spPr>
          <a:xfrm>
            <a:off x="1421403" y="930823"/>
            <a:ext cx="8596668" cy="1320800"/>
          </a:xfrm>
        </p:spPr>
        <p:txBody>
          <a:bodyPr>
            <a:normAutofit/>
          </a:bodyPr>
          <a:lstStyle/>
          <a:p>
            <a:r>
              <a:rPr lang="es-ES" b="1" i="1" dirty="0"/>
              <a:t>Respeto por el Medioambiente</a:t>
            </a:r>
            <a:endParaRPr lang="es-ES" dirty="0"/>
          </a:p>
        </p:txBody>
      </p:sp>
      <p:sp>
        <p:nvSpPr>
          <p:cNvPr id="3" name="Marcador de contenido 2">
            <a:extLst>
              <a:ext uri="{FF2B5EF4-FFF2-40B4-BE49-F238E27FC236}">
                <a16:creationId xmlns:a16="http://schemas.microsoft.com/office/drawing/2014/main" id="{A4C99A8E-2754-4849-BD71-7B5A891C6644}"/>
              </a:ext>
            </a:extLst>
          </p:cNvPr>
          <p:cNvSpPr>
            <a:spLocks noGrp="1"/>
          </p:cNvSpPr>
          <p:nvPr>
            <p:ph idx="1"/>
          </p:nvPr>
        </p:nvSpPr>
        <p:spPr>
          <a:xfrm>
            <a:off x="1170793" y="1591223"/>
            <a:ext cx="6199138" cy="4616784"/>
          </a:xfrm>
          <a:effectLst>
            <a:softEdge rad="635000"/>
          </a:effectLst>
        </p:spPr>
        <p:txBody>
          <a:bodyPr>
            <a:normAutofit/>
          </a:bodyPr>
          <a:lstStyle/>
          <a:p>
            <a:pPr marL="0" indent="0">
              <a:buNone/>
            </a:pPr>
            <a:endParaRPr lang="es-ES" dirty="0"/>
          </a:p>
          <a:p>
            <a:pPr algn="just"/>
            <a:r>
              <a:rPr lang="es-ES" dirty="0"/>
              <a:t>Intermaher  asume el compromiso de procurar el mayor respeto al medio ambiente en el desarrollo de sus actividades, así como de minimizar los efectos negativos que, eventualmente, éstas pudieran ocasionar. </a:t>
            </a:r>
          </a:p>
          <a:p>
            <a:pPr algn="just"/>
            <a:endParaRPr lang="es-ES" sz="700" dirty="0"/>
          </a:p>
          <a:p>
            <a:pPr algn="just"/>
            <a:r>
              <a:rPr lang="es-ES" dirty="0"/>
              <a:t> Los empleados deben esforzarse en minimizar el impacto medioambiental derivado de sus actividades y de la utilización de las instalaciones, equipos y medios de trabajo puestos a su disposición, procurando un uso eficiente de los mismos.</a:t>
            </a:r>
          </a:p>
          <a:p>
            <a:pPr marL="0" indent="0">
              <a:buNone/>
            </a:pPr>
            <a:endParaRPr lang="es-ES" dirty="0"/>
          </a:p>
        </p:txBody>
      </p:sp>
    </p:spTree>
    <p:extLst>
      <p:ext uri="{BB962C8B-B14F-4D97-AF65-F5344CB8AC3E}">
        <p14:creationId xmlns:p14="http://schemas.microsoft.com/office/powerpoint/2010/main" val="211218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0A279F-A16C-4E80-8909-D149BB6BDA62}"/>
              </a:ext>
            </a:extLst>
          </p:cNvPr>
          <p:cNvSpPr>
            <a:spLocks noGrp="1"/>
          </p:cNvSpPr>
          <p:nvPr>
            <p:ph type="title"/>
          </p:nvPr>
        </p:nvSpPr>
        <p:spPr>
          <a:xfrm>
            <a:off x="1504728" y="986879"/>
            <a:ext cx="8596668" cy="1320800"/>
          </a:xfrm>
        </p:spPr>
        <p:txBody>
          <a:bodyPr>
            <a:normAutofit/>
          </a:bodyPr>
          <a:lstStyle/>
          <a:p>
            <a:r>
              <a:rPr lang="es-ES" b="1" i="1" dirty="0"/>
              <a:t>Consumo de alcohol y drogas</a:t>
            </a:r>
            <a:endParaRPr lang="es-ES" dirty="0"/>
          </a:p>
        </p:txBody>
      </p:sp>
      <p:sp>
        <p:nvSpPr>
          <p:cNvPr id="3" name="Marcador de contenido 2">
            <a:extLst>
              <a:ext uri="{FF2B5EF4-FFF2-40B4-BE49-F238E27FC236}">
                <a16:creationId xmlns:a16="http://schemas.microsoft.com/office/drawing/2014/main" id="{FD8ABEFA-5088-4AE7-8BE8-4835211BB559}"/>
              </a:ext>
            </a:extLst>
          </p:cNvPr>
          <p:cNvSpPr>
            <a:spLocks noGrp="1"/>
          </p:cNvSpPr>
          <p:nvPr>
            <p:ph idx="1"/>
          </p:nvPr>
        </p:nvSpPr>
        <p:spPr>
          <a:xfrm>
            <a:off x="1136036" y="2192429"/>
            <a:ext cx="8596668" cy="3880773"/>
          </a:xfrm>
        </p:spPr>
        <p:txBody>
          <a:bodyPr/>
          <a:lstStyle/>
          <a:p>
            <a:pPr algn="just"/>
            <a:r>
              <a:rPr lang="es-ES" sz="2000" dirty="0"/>
              <a:t>Intermaher prohíbe expresamente la posesión, consumo o comercio de drogas y bebidas alcohólicas, así como trabajar bajo sus efectos en cualquier centro de trabajo de la empresa. Todo ello al objeto de evitar la puesta en peligro de sí mismo, de sus compañeros, así como de otras personas, o de los bienes y equipos de la empresa.</a:t>
            </a:r>
          </a:p>
          <a:p>
            <a:endParaRPr lang="es-ES" dirty="0"/>
          </a:p>
        </p:txBody>
      </p:sp>
      <p:pic>
        <p:nvPicPr>
          <p:cNvPr id="4" name="Imagen 3">
            <a:extLst>
              <a:ext uri="{FF2B5EF4-FFF2-40B4-BE49-F238E27FC236}">
                <a16:creationId xmlns:a16="http://schemas.microsoft.com/office/drawing/2014/main" id="{8C7B0A1C-0933-4784-BBC2-58F72B0B6821}"/>
              </a:ext>
            </a:extLst>
          </p:cNvPr>
          <p:cNvPicPr>
            <a:picLocks noChangeAspect="1"/>
          </p:cNvPicPr>
          <p:nvPr/>
        </p:nvPicPr>
        <p:blipFill>
          <a:blip r:embed="rId2"/>
          <a:stretch>
            <a:fillRect/>
          </a:stretch>
        </p:blipFill>
        <p:spPr>
          <a:xfrm>
            <a:off x="4060272" y="4550323"/>
            <a:ext cx="3173606" cy="1391504"/>
          </a:xfrm>
          <a:prstGeom prst="rect">
            <a:avLst/>
          </a:prstGeom>
        </p:spPr>
      </p:pic>
    </p:spTree>
    <p:extLst>
      <p:ext uri="{BB962C8B-B14F-4D97-AF65-F5344CB8AC3E}">
        <p14:creationId xmlns:p14="http://schemas.microsoft.com/office/powerpoint/2010/main" val="1462655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94087E-484D-4E0B-A82A-3F70F5122604}"/>
              </a:ext>
            </a:extLst>
          </p:cNvPr>
          <p:cNvSpPr>
            <a:spLocks noGrp="1"/>
          </p:cNvSpPr>
          <p:nvPr>
            <p:ph type="title"/>
          </p:nvPr>
        </p:nvSpPr>
        <p:spPr>
          <a:xfrm>
            <a:off x="1584557" y="1049217"/>
            <a:ext cx="7949429" cy="1080655"/>
          </a:xfrm>
        </p:spPr>
        <p:txBody>
          <a:bodyPr>
            <a:noAutofit/>
          </a:bodyPr>
          <a:lstStyle/>
          <a:p>
            <a:r>
              <a:rPr lang="es-ES" sz="3200" b="1" i="1" dirty="0"/>
              <a:t>Blanqueo de capitales e irregularidades de pago</a:t>
            </a:r>
            <a:br>
              <a:rPr lang="es-ES" sz="3200" dirty="0"/>
            </a:br>
            <a:endParaRPr lang="es-ES" sz="3200" dirty="0"/>
          </a:p>
        </p:txBody>
      </p:sp>
      <p:sp>
        <p:nvSpPr>
          <p:cNvPr id="3" name="Marcador de contenido 2">
            <a:extLst>
              <a:ext uri="{FF2B5EF4-FFF2-40B4-BE49-F238E27FC236}">
                <a16:creationId xmlns:a16="http://schemas.microsoft.com/office/drawing/2014/main" id="{471A4101-E490-4250-A42E-A161FCD7F46C}"/>
              </a:ext>
            </a:extLst>
          </p:cNvPr>
          <p:cNvSpPr>
            <a:spLocks noGrp="1"/>
          </p:cNvSpPr>
          <p:nvPr>
            <p:ph idx="1"/>
          </p:nvPr>
        </p:nvSpPr>
        <p:spPr>
          <a:xfrm>
            <a:off x="1183268" y="2546346"/>
            <a:ext cx="8752006" cy="3944116"/>
          </a:xfrm>
        </p:spPr>
        <p:txBody>
          <a:bodyPr/>
          <a:lstStyle/>
          <a:p>
            <a:pPr algn="just"/>
            <a:r>
              <a:rPr lang="es-ES" dirty="0"/>
              <a:t>Intermaher  cuenta con procedimientos y medidas adecuadas para prevenir que, en el desarrollo de sus actividades, se puedan llevar a cabo pagos irregulares o blanqueo de capitales con origen en actividades ilícitas o delictivas, para lo cual realiza controles específicos sobre todas las transacciones de naturaleza económica, tanto cobros como pagos. </a:t>
            </a:r>
          </a:p>
          <a:p>
            <a:endParaRPr lang="es-ES" dirty="0"/>
          </a:p>
        </p:txBody>
      </p:sp>
    </p:spTree>
    <p:extLst>
      <p:ext uri="{BB962C8B-B14F-4D97-AF65-F5344CB8AC3E}">
        <p14:creationId xmlns:p14="http://schemas.microsoft.com/office/powerpoint/2010/main" val="2104110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473086-C87E-43CF-B52C-6A42FBA4B03D}"/>
              </a:ext>
            </a:extLst>
          </p:cNvPr>
          <p:cNvSpPr>
            <a:spLocks noGrp="1"/>
          </p:cNvSpPr>
          <p:nvPr>
            <p:ph type="title"/>
          </p:nvPr>
        </p:nvSpPr>
        <p:spPr>
          <a:xfrm>
            <a:off x="1324932" y="650146"/>
            <a:ext cx="8664275" cy="910073"/>
          </a:xfrm>
        </p:spPr>
        <p:txBody>
          <a:bodyPr>
            <a:normAutofit fontScale="90000"/>
          </a:bodyPr>
          <a:lstStyle/>
          <a:p>
            <a:r>
              <a:rPr lang="es-ES" b="1" i="1" dirty="0"/>
              <a:t>Sobornos, Regalos y Atenciones</a:t>
            </a:r>
            <a:br>
              <a:rPr lang="es-ES" dirty="0"/>
            </a:br>
            <a:endParaRPr lang="es-ES" dirty="0"/>
          </a:p>
        </p:txBody>
      </p:sp>
      <p:sp>
        <p:nvSpPr>
          <p:cNvPr id="3" name="Marcador de contenido 2">
            <a:extLst>
              <a:ext uri="{FF2B5EF4-FFF2-40B4-BE49-F238E27FC236}">
                <a16:creationId xmlns:a16="http://schemas.microsoft.com/office/drawing/2014/main" id="{A999D508-AD90-4F46-A487-FF855FDB51B8}"/>
              </a:ext>
            </a:extLst>
          </p:cNvPr>
          <p:cNvSpPr>
            <a:spLocks noGrp="1"/>
          </p:cNvSpPr>
          <p:nvPr>
            <p:ph idx="1"/>
          </p:nvPr>
        </p:nvSpPr>
        <p:spPr>
          <a:xfrm>
            <a:off x="955262" y="1560219"/>
            <a:ext cx="8826302" cy="4724741"/>
          </a:xfrm>
        </p:spPr>
        <p:txBody>
          <a:bodyPr>
            <a:normAutofit/>
          </a:bodyPr>
          <a:lstStyle/>
          <a:p>
            <a:pPr algn="just"/>
            <a:r>
              <a:rPr lang="es-ES" sz="1700" dirty="0"/>
              <a:t>No se permitirán prácticas de ofrecimiento o aceptación de sobornos, o situaciones que provoquen, como consecuencia de la realización de las funciones laborales, un provecho o enriquecimiento personal, dinerario o no, de alguna persona de la empresa, o de favorecimiento para que dicho provecho o enriquecimiento se produzca en otras personas, sean o no familiares. </a:t>
            </a:r>
          </a:p>
          <a:p>
            <a:pPr marL="0" indent="0" algn="just">
              <a:buNone/>
            </a:pPr>
            <a:endParaRPr lang="es-ES" sz="400" dirty="0"/>
          </a:p>
          <a:p>
            <a:pPr algn="just"/>
            <a:r>
              <a:rPr lang="es-ES" sz="1700" i="1" dirty="0"/>
              <a:t>Queda prohibido el ofrecimiento y aceptación de regalos que resulten desproporcionados o alejados de los usos y costumbres.</a:t>
            </a:r>
          </a:p>
          <a:p>
            <a:pPr marL="0" indent="0" algn="just">
              <a:buNone/>
            </a:pPr>
            <a:endParaRPr lang="es-ES" sz="400" dirty="0"/>
          </a:p>
          <a:p>
            <a:pPr algn="just"/>
            <a:r>
              <a:rPr lang="es-ES" sz="1700" i="1" dirty="0"/>
              <a:t>La Dirección  podrá ofrecer a sus clientes determinadas atenciones orientadas a la consecución de los objetivos marcados por la empresa, pero dentro de un criterio razonable y éticamente aceptado.</a:t>
            </a:r>
          </a:p>
          <a:p>
            <a:pPr marL="0" indent="0" algn="just">
              <a:buNone/>
            </a:pPr>
            <a:endParaRPr lang="es-ES" sz="400" dirty="0"/>
          </a:p>
          <a:p>
            <a:pPr algn="just"/>
            <a:r>
              <a:rPr lang="es-ES" sz="1700" i="1" dirty="0"/>
              <a:t>Las </a:t>
            </a:r>
            <a:r>
              <a:rPr lang="es-ES" sz="1700" i="1" dirty="0">
                <a:solidFill>
                  <a:srgbClr val="333333"/>
                </a:solidFill>
              </a:rPr>
              <a:t>relaciones habituales </a:t>
            </a:r>
            <a:r>
              <a:rPr lang="es-ES" sz="1700" i="1" dirty="0"/>
              <a:t>comerciales con clientes deberán ser socialmente aceptables y ajustarse a criterios éticos, en caso de duda se pondrá en conocimiento del Comité Ético.</a:t>
            </a:r>
            <a:endParaRPr lang="es-ES" sz="1700" dirty="0"/>
          </a:p>
          <a:p>
            <a:endParaRPr lang="es-ES" dirty="0"/>
          </a:p>
        </p:txBody>
      </p:sp>
    </p:spTree>
    <p:extLst>
      <p:ext uri="{BB962C8B-B14F-4D97-AF65-F5344CB8AC3E}">
        <p14:creationId xmlns:p14="http://schemas.microsoft.com/office/powerpoint/2010/main" val="34406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3C6057-0B22-4C37-B624-350768EB9DAE}"/>
              </a:ext>
            </a:extLst>
          </p:cNvPr>
          <p:cNvSpPr>
            <a:spLocks noGrp="1"/>
          </p:cNvSpPr>
          <p:nvPr>
            <p:ph type="title"/>
          </p:nvPr>
        </p:nvSpPr>
        <p:spPr>
          <a:xfrm>
            <a:off x="1123984" y="702811"/>
            <a:ext cx="8596668" cy="1320800"/>
          </a:xfrm>
        </p:spPr>
        <p:txBody>
          <a:bodyPr>
            <a:normAutofit fontScale="90000"/>
          </a:bodyPr>
          <a:lstStyle/>
          <a:p>
            <a:r>
              <a:rPr lang="es-ES" b="1" i="1" dirty="0"/>
              <a:t>Utilización de los activos de Intermaher </a:t>
            </a:r>
            <a:br>
              <a:rPr lang="es-ES" dirty="0"/>
            </a:br>
            <a:endParaRPr lang="es-ES" dirty="0"/>
          </a:p>
        </p:txBody>
      </p:sp>
      <p:sp>
        <p:nvSpPr>
          <p:cNvPr id="3" name="Marcador de contenido 2">
            <a:extLst>
              <a:ext uri="{FF2B5EF4-FFF2-40B4-BE49-F238E27FC236}">
                <a16:creationId xmlns:a16="http://schemas.microsoft.com/office/drawing/2014/main" id="{16CD2901-AF07-47BC-8D39-6EAB6E153496}"/>
              </a:ext>
            </a:extLst>
          </p:cNvPr>
          <p:cNvSpPr>
            <a:spLocks noGrp="1"/>
          </p:cNvSpPr>
          <p:nvPr>
            <p:ph idx="1"/>
          </p:nvPr>
        </p:nvSpPr>
        <p:spPr>
          <a:xfrm>
            <a:off x="811558" y="1741031"/>
            <a:ext cx="8834656" cy="4347456"/>
          </a:xfrm>
        </p:spPr>
        <p:txBody>
          <a:bodyPr>
            <a:normAutofit/>
          </a:bodyPr>
          <a:lstStyle/>
          <a:p>
            <a:pPr algn="just"/>
            <a:r>
              <a:rPr lang="es-ES" dirty="0"/>
              <a:t>Es deseo de la Dirección de </a:t>
            </a:r>
            <a:r>
              <a:rPr lang="es-ES" dirty="0">
                <a:solidFill>
                  <a:srgbClr val="333333"/>
                </a:solidFill>
              </a:rPr>
              <a:t>Intermaher</a:t>
            </a:r>
            <a:r>
              <a:rPr lang="es-ES" dirty="0">
                <a:solidFill>
                  <a:schemeClr val="accent1"/>
                </a:solidFill>
              </a:rPr>
              <a:t> </a:t>
            </a:r>
            <a:r>
              <a:rPr lang="es-ES" dirty="0"/>
              <a:t>que su equipo humano haga un uso adecuado de los medios puestos a su disposición por parte de la empresa, por lo que no permitirá el uso indebido de los mismos.</a:t>
            </a:r>
          </a:p>
          <a:p>
            <a:pPr marL="0" indent="0" algn="just">
              <a:buNone/>
            </a:pPr>
            <a:endParaRPr lang="es-ES" sz="400" dirty="0"/>
          </a:p>
          <a:p>
            <a:pPr algn="just"/>
            <a:r>
              <a:rPr lang="es-ES" dirty="0"/>
              <a:t>No se permitirá la utilización de los medios informáticos para fines distintos a los del trabajo, así como el acceso a la red pública de Internet a través de los mencionados medios de la empresa para entrar en páginas web (www), grupos de noticias (Newsgroups) y otras fuentes de información FTP, etc., que ninguna relación guarden con la actividad de Intermaher  o con el desempeño de las funciones del puesto de trabajo.</a:t>
            </a:r>
            <a:endParaRPr lang="es-ES" dirty="0">
              <a:solidFill>
                <a:schemeClr val="accent1"/>
              </a:solidFill>
            </a:endParaRPr>
          </a:p>
          <a:p>
            <a:pPr marL="0" indent="0" algn="just">
              <a:buNone/>
            </a:pPr>
            <a:endParaRPr lang="es-ES" sz="400" dirty="0"/>
          </a:p>
          <a:p>
            <a:pPr algn="just"/>
            <a:r>
              <a:rPr lang="es-ES" dirty="0"/>
              <a:t>Los empleados no podrán alterar o hacer inaccesibles datos o códigos informáticos de productos o máquinas de clientes sin autorización expresa de gerencia.</a:t>
            </a:r>
          </a:p>
        </p:txBody>
      </p:sp>
    </p:spTree>
    <p:extLst>
      <p:ext uri="{BB962C8B-B14F-4D97-AF65-F5344CB8AC3E}">
        <p14:creationId xmlns:p14="http://schemas.microsoft.com/office/powerpoint/2010/main" val="1863158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2.168.100.220\iso - lopd\Compliance María\Imágenes código ético\clientes.JPG">
            <a:extLst>
              <a:ext uri="{FF2B5EF4-FFF2-40B4-BE49-F238E27FC236}">
                <a16:creationId xmlns:a16="http://schemas.microsoft.com/office/drawing/2014/main" id="{B4A51FD9-2AC8-4408-A92C-E48A7165F07F}"/>
              </a:ext>
            </a:extLst>
          </p:cNvPr>
          <p:cNvPicPr>
            <a:picLocks noChangeAspect="1" noChangeArrowheads="1"/>
          </p:cNvPicPr>
          <p:nvPr/>
        </p:nvPicPr>
        <p:blipFill>
          <a:blip r:embed="rId2"/>
          <a:srcRect/>
          <a:stretch>
            <a:fillRect/>
          </a:stretch>
        </p:blipFill>
        <p:spPr bwMode="auto">
          <a:xfrm>
            <a:off x="1275127" y="5095982"/>
            <a:ext cx="3491700" cy="1584250"/>
          </a:xfrm>
          <a:prstGeom prst="rect">
            <a:avLst/>
          </a:prstGeom>
          <a:noFill/>
          <a:effectLst>
            <a:softEdge rad="63500"/>
          </a:effectLst>
        </p:spPr>
      </p:pic>
      <p:pic>
        <p:nvPicPr>
          <p:cNvPr id="6" name="Imagen 5">
            <a:extLst>
              <a:ext uri="{FF2B5EF4-FFF2-40B4-BE49-F238E27FC236}">
                <a16:creationId xmlns:a16="http://schemas.microsoft.com/office/drawing/2014/main" id="{EAAC3105-04E6-4EE8-88D0-9B88A360B481}"/>
              </a:ext>
            </a:extLst>
          </p:cNvPr>
          <p:cNvPicPr>
            <a:picLocks noChangeAspect="1"/>
          </p:cNvPicPr>
          <p:nvPr/>
        </p:nvPicPr>
        <p:blipFill>
          <a:blip r:embed="rId3"/>
          <a:stretch>
            <a:fillRect/>
          </a:stretch>
        </p:blipFill>
        <p:spPr>
          <a:xfrm>
            <a:off x="5674377" y="5095982"/>
            <a:ext cx="3359021" cy="1584250"/>
          </a:xfrm>
          <a:prstGeom prst="rect">
            <a:avLst/>
          </a:prstGeom>
          <a:effectLst>
            <a:softEdge rad="63500"/>
          </a:effectLst>
        </p:spPr>
      </p:pic>
      <p:sp>
        <p:nvSpPr>
          <p:cNvPr id="2" name="Título 1">
            <a:extLst>
              <a:ext uri="{FF2B5EF4-FFF2-40B4-BE49-F238E27FC236}">
                <a16:creationId xmlns:a16="http://schemas.microsoft.com/office/drawing/2014/main" id="{BD6F1D1A-3D88-4E40-BBEF-D37DF4E3A097}"/>
              </a:ext>
            </a:extLst>
          </p:cNvPr>
          <p:cNvSpPr>
            <a:spLocks noGrp="1"/>
          </p:cNvSpPr>
          <p:nvPr>
            <p:ph type="title"/>
          </p:nvPr>
        </p:nvSpPr>
        <p:spPr>
          <a:xfrm>
            <a:off x="1339760" y="542057"/>
            <a:ext cx="8669233" cy="1211812"/>
          </a:xfrm>
        </p:spPr>
        <p:txBody>
          <a:bodyPr/>
          <a:lstStyle/>
          <a:p>
            <a:r>
              <a:rPr lang="es-ES" b="1" i="1" dirty="0"/>
              <a:t>Conflicto de intereses</a:t>
            </a:r>
            <a:br>
              <a:rPr lang="es-ES" dirty="0"/>
            </a:br>
            <a:endParaRPr lang="es-ES" dirty="0"/>
          </a:p>
        </p:txBody>
      </p:sp>
      <p:sp>
        <p:nvSpPr>
          <p:cNvPr id="3" name="Marcador de contenido 2">
            <a:extLst>
              <a:ext uri="{FF2B5EF4-FFF2-40B4-BE49-F238E27FC236}">
                <a16:creationId xmlns:a16="http://schemas.microsoft.com/office/drawing/2014/main" id="{247A346B-B0FD-49C2-A9A9-73AE2A0BF173}"/>
              </a:ext>
            </a:extLst>
          </p:cNvPr>
          <p:cNvSpPr>
            <a:spLocks noGrp="1"/>
          </p:cNvSpPr>
          <p:nvPr>
            <p:ph idx="1"/>
          </p:nvPr>
        </p:nvSpPr>
        <p:spPr>
          <a:xfrm>
            <a:off x="967018" y="1481925"/>
            <a:ext cx="9041975" cy="3296873"/>
          </a:xfrm>
        </p:spPr>
        <p:txBody>
          <a:bodyPr>
            <a:normAutofit/>
          </a:bodyPr>
          <a:lstStyle/>
          <a:p>
            <a:pPr algn="just"/>
            <a:r>
              <a:rPr lang="es-ES" dirty="0"/>
              <a:t>La relación de Intermaher  con sus empleados debe basarse en la lealtad y la confianza, motivo por el cual debe evitarse toda situación en la que los intereses personales de los empleados, de forma directa o indirecta, a través de familiares o amigos, puedan entrar en conflicto con los de la empresa.</a:t>
            </a:r>
          </a:p>
          <a:p>
            <a:pPr marL="0" indent="0" algn="just">
              <a:buNone/>
            </a:pPr>
            <a:endParaRPr lang="es-ES" sz="600" dirty="0"/>
          </a:p>
          <a:p>
            <a:pPr algn="just"/>
            <a:r>
              <a:rPr lang="es-ES" dirty="0"/>
              <a:t>Las situaciones en que uno de nuestros empleados se convierta, por su participación directa o indirecta, en cliente de Intermaher  deberán ser comunicadas al Comité Ético. En cualquier caso, en caso de duda en lo regulado en este apartado es conveniente plantear una consulta por escrito a dicho comité.</a:t>
            </a:r>
          </a:p>
          <a:p>
            <a:endParaRPr lang="es-ES" dirty="0"/>
          </a:p>
        </p:txBody>
      </p:sp>
    </p:spTree>
    <p:extLst>
      <p:ext uri="{BB962C8B-B14F-4D97-AF65-F5344CB8AC3E}">
        <p14:creationId xmlns:p14="http://schemas.microsoft.com/office/powerpoint/2010/main" val="116307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E84E9-EBF6-47BD-9595-3A5535E289C2}"/>
              </a:ext>
            </a:extLst>
          </p:cNvPr>
          <p:cNvSpPr>
            <a:spLocks noGrp="1"/>
          </p:cNvSpPr>
          <p:nvPr>
            <p:ph type="title"/>
          </p:nvPr>
        </p:nvSpPr>
        <p:spPr>
          <a:xfrm>
            <a:off x="990523" y="509291"/>
            <a:ext cx="8407943" cy="623582"/>
          </a:xfrm>
        </p:spPr>
        <p:txBody>
          <a:bodyPr>
            <a:noAutofit/>
          </a:bodyPr>
          <a:lstStyle/>
          <a:p>
            <a:r>
              <a:rPr lang="es-ES" b="1" i="1" dirty="0"/>
              <a:t>Índice</a:t>
            </a:r>
          </a:p>
        </p:txBody>
      </p:sp>
      <p:sp>
        <p:nvSpPr>
          <p:cNvPr id="3" name="Marcador de contenido 2">
            <a:extLst>
              <a:ext uri="{FF2B5EF4-FFF2-40B4-BE49-F238E27FC236}">
                <a16:creationId xmlns:a16="http://schemas.microsoft.com/office/drawing/2014/main" id="{8977E619-BC27-48B1-A3B0-405D21786B2C}"/>
              </a:ext>
            </a:extLst>
          </p:cNvPr>
          <p:cNvSpPr>
            <a:spLocks noGrp="1"/>
          </p:cNvSpPr>
          <p:nvPr>
            <p:ph idx="1"/>
          </p:nvPr>
        </p:nvSpPr>
        <p:spPr>
          <a:xfrm>
            <a:off x="911211" y="1447821"/>
            <a:ext cx="4283284" cy="4993526"/>
          </a:xfrm>
        </p:spPr>
        <p:txBody>
          <a:bodyPr>
            <a:normAutofit fontScale="77500" lnSpcReduction="20000"/>
          </a:bodyPr>
          <a:lstStyle/>
          <a:p>
            <a:pPr marL="0" indent="0">
              <a:buNone/>
            </a:pPr>
            <a:r>
              <a:rPr lang="es-ES" sz="2200" b="1" cap="all" dirty="0">
                <a:solidFill>
                  <a:schemeClr val="accent6">
                    <a:lumMod val="60000"/>
                    <a:lumOff val="40000"/>
                  </a:schemeClr>
                </a:solidFill>
              </a:rPr>
              <a:t>Introducción</a:t>
            </a:r>
            <a:r>
              <a:rPr lang="es-ES" sz="1900" b="1" cap="all" dirty="0">
                <a:solidFill>
                  <a:schemeClr val="tx1"/>
                </a:solidFill>
              </a:rPr>
              <a:t> </a:t>
            </a:r>
            <a:r>
              <a:rPr lang="es-ES" sz="2600" b="1" cap="all" dirty="0"/>
              <a:t>	</a:t>
            </a:r>
          </a:p>
          <a:p>
            <a:pPr marL="0" indent="0">
              <a:buNone/>
            </a:pPr>
            <a:r>
              <a:rPr lang="es-ES" sz="2600" b="1" cap="all" dirty="0"/>
              <a:t>	</a:t>
            </a:r>
            <a:r>
              <a:rPr lang="es-ES" cap="all" dirty="0"/>
              <a:t>MENSAJE DEL GERENTE………………..   3</a:t>
            </a:r>
            <a:endParaRPr lang="es-ES" dirty="0"/>
          </a:p>
          <a:p>
            <a:pPr marL="0" indent="0">
              <a:buNone/>
            </a:pPr>
            <a:r>
              <a:rPr lang="es-ES" cap="all" dirty="0"/>
              <a:t>	definición…………………………………….  4</a:t>
            </a:r>
            <a:endParaRPr lang="es-ES" dirty="0"/>
          </a:p>
          <a:p>
            <a:pPr marL="0" indent="0">
              <a:buNone/>
            </a:pPr>
            <a:r>
              <a:rPr lang="es-ES" cap="all" dirty="0"/>
              <a:t>	FINALIDAD …………………………………….. 5</a:t>
            </a:r>
            <a:endParaRPr lang="es-ES" dirty="0"/>
          </a:p>
          <a:p>
            <a:pPr marL="0" indent="0">
              <a:buNone/>
            </a:pPr>
            <a:r>
              <a:rPr lang="es-ES" cap="all" dirty="0"/>
              <a:t>	política de intermaher…………….. 6</a:t>
            </a:r>
            <a:endParaRPr lang="es-ES" dirty="0"/>
          </a:p>
          <a:p>
            <a:pPr marL="0" indent="0">
              <a:buNone/>
            </a:pPr>
            <a:endParaRPr lang="es-ES" sz="1100" b="1" cap="all" dirty="0">
              <a:solidFill>
                <a:schemeClr val="accent6">
                  <a:lumMod val="60000"/>
                  <a:lumOff val="40000"/>
                </a:schemeClr>
              </a:solidFill>
            </a:endParaRPr>
          </a:p>
          <a:p>
            <a:pPr marL="0" indent="0">
              <a:buNone/>
            </a:pPr>
            <a:r>
              <a:rPr lang="es-ES" sz="2200" b="1" cap="all" dirty="0">
                <a:solidFill>
                  <a:schemeClr val="accent6">
                    <a:lumMod val="60000"/>
                    <a:lumOff val="40000"/>
                  </a:schemeClr>
                </a:solidFill>
              </a:rPr>
              <a:t>Destinatarios</a:t>
            </a:r>
            <a:r>
              <a:rPr lang="es-ES" cap="all" dirty="0"/>
              <a:t>…………………………….…… 7 </a:t>
            </a:r>
            <a:r>
              <a:rPr lang="es-ES" b="1" cap="all" dirty="0">
                <a:solidFill>
                  <a:schemeClr val="tx1"/>
                </a:solidFill>
              </a:rPr>
              <a:t>	</a:t>
            </a:r>
          </a:p>
          <a:p>
            <a:pPr marL="0" indent="0">
              <a:buNone/>
            </a:pPr>
            <a:endParaRPr lang="es-ES" sz="600" dirty="0">
              <a:solidFill>
                <a:schemeClr val="tx1"/>
              </a:solidFill>
            </a:endParaRPr>
          </a:p>
          <a:p>
            <a:pPr marL="0" indent="0">
              <a:buNone/>
            </a:pPr>
            <a:r>
              <a:rPr lang="es-ES" sz="2200" b="1" cap="all" dirty="0">
                <a:solidFill>
                  <a:schemeClr val="accent6">
                    <a:lumMod val="60000"/>
                    <a:lumOff val="40000"/>
                  </a:schemeClr>
                </a:solidFill>
              </a:rPr>
              <a:t>Pautas de conducta</a:t>
            </a:r>
            <a:endParaRPr lang="es-ES" cap="all" dirty="0"/>
          </a:p>
          <a:p>
            <a:pPr marL="0" indent="0">
              <a:buNone/>
            </a:pPr>
            <a:r>
              <a:rPr lang="es-ES" cap="small" dirty="0"/>
              <a:t>	Derechos Fundamentales…………………. 9	</a:t>
            </a:r>
            <a:endParaRPr lang="es-ES" dirty="0"/>
          </a:p>
          <a:p>
            <a:pPr marL="0" indent="0">
              <a:buNone/>
            </a:pPr>
            <a:r>
              <a:rPr lang="es-ES" cap="small" dirty="0"/>
              <a:t>	Respeto a las personas	……………….  10</a:t>
            </a:r>
            <a:endParaRPr lang="es-ES" dirty="0"/>
          </a:p>
          <a:p>
            <a:pPr marL="0" indent="0">
              <a:buNone/>
            </a:pPr>
            <a:r>
              <a:rPr lang="es-ES" cap="small" dirty="0"/>
              <a:t>	Igualdad de oportunidad y no 	discriminación……………………………….  11	</a:t>
            </a:r>
            <a:endParaRPr lang="es-ES" dirty="0"/>
          </a:p>
          <a:p>
            <a:pPr marL="0" indent="0">
              <a:buNone/>
            </a:pPr>
            <a:r>
              <a:rPr lang="es-ES" cap="small" dirty="0"/>
              <a:t>	Seguridad y Salud…………………………   12	</a:t>
            </a:r>
            <a:endParaRPr lang="es-ES" dirty="0"/>
          </a:p>
          <a:p>
            <a:pPr marL="0" indent="0">
              <a:buNone/>
            </a:pPr>
            <a:r>
              <a:rPr lang="es-ES" cap="small" dirty="0"/>
              <a:t>	Protección y cuidado de la marca,                 	imagen y reputación  	corporativa……………………………………  13	</a:t>
            </a:r>
            <a:endParaRPr lang="es-ES" dirty="0"/>
          </a:p>
          <a:p>
            <a:pPr marL="0" indent="0">
              <a:buNone/>
            </a:pPr>
            <a:r>
              <a:rPr lang="es-ES" cap="small" dirty="0"/>
              <a:t>	Respeto por el Medioambiente……….   14</a:t>
            </a:r>
            <a:endParaRPr lang="es-ES" dirty="0"/>
          </a:p>
        </p:txBody>
      </p:sp>
      <p:sp>
        <p:nvSpPr>
          <p:cNvPr id="4" name="Marcador de contenido 2">
            <a:extLst>
              <a:ext uri="{FF2B5EF4-FFF2-40B4-BE49-F238E27FC236}">
                <a16:creationId xmlns:a16="http://schemas.microsoft.com/office/drawing/2014/main" id="{AF3E09AB-21A7-411F-9460-B77B1143167B}"/>
              </a:ext>
            </a:extLst>
          </p:cNvPr>
          <p:cNvSpPr txBox="1">
            <a:spLocks/>
          </p:cNvSpPr>
          <p:nvPr/>
        </p:nvSpPr>
        <p:spPr>
          <a:xfrm>
            <a:off x="5194495" y="1835792"/>
            <a:ext cx="4629012" cy="4764946"/>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cap="small" dirty="0"/>
              <a:t>	Consumo de alcohol y drogas……………………..15	</a:t>
            </a:r>
            <a:endParaRPr lang="es-ES" dirty="0"/>
          </a:p>
          <a:p>
            <a:pPr marL="0" indent="0">
              <a:buNone/>
            </a:pPr>
            <a:r>
              <a:rPr lang="es-ES" cap="small" dirty="0"/>
              <a:t>	Blanqueo de capitales e irregularidades de 	pago…………………………………………………………… 16	</a:t>
            </a:r>
            <a:endParaRPr lang="es-ES" dirty="0"/>
          </a:p>
          <a:p>
            <a:pPr marL="0" indent="0">
              <a:buNone/>
            </a:pPr>
            <a:r>
              <a:rPr lang="es-ES" cap="small" dirty="0"/>
              <a:t>	Soborno, Regalos y Atenciones…………………… 17	</a:t>
            </a:r>
            <a:endParaRPr lang="es-ES" dirty="0"/>
          </a:p>
          <a:p>
            <a:pPr marL="0" indent="0">
              <a:buNone/>
            </a:pPr>
            <a:r>
              <a:rPr lang="es-ES" cap="small" dirty="0"/>
              <a:t>	Utilización de los activos de la empresa…….. 18 	</a:t>
            </a:r>
            <a:endParaRPr lang="es-ES" dirty="0"/>
          </a:p>
          <a:p>
            <a:pPr marL="0" indent="0">
              <a:buNone/>
            </a:pPr>
            <a:r>
              <a:rPr lang="es-ES" cap="small" dirty="0"/>
              <a:t>	Conflicto de intereses……………………………….. 19	</a:t>
            </a:r>
            <a:endParaRPr lang="es-ES" dirty="0"/>
          </a:p>
          <a:p>
            <a:pPr marL="0" indent="0">
              <a:buNone/>
            </a:pPr>
            <a:r>
              <a:rPr lang="es-ES" cap="small" dirty="0"/>
              <a:t>	Relaciones con los clientes……………………….. 20	</a:t>
            </a:r>
            <a:endParaRPr lang="es-ES" dirty="0"/>
          </a:p>
          <a:p>
            <a:pPr marL="0" indent="0">
              <a:buNone/>
            </a:pPr>
            <a:r>
              <a:rPr lang="es-ES" cap="small" dirty="0"/>
              <a:t>	Relaciones con los proveedores…………………. 21	</a:t>
            </a:r>
            <a:endParaRPr lang="es-ES" dirty="0"/>
          </a:p>
          <a:p>
            <a:pPr marL="0" indent="0">
              <a:buNone/>
            </a:pPr>
            <a:r>
              <a:rPr lang="es-ES" cap="small" dirty="0"/>
              <a:t>	Confidencialidad de la información y 	protección de datos personales…………………. 22	</a:t>
            </a:r>
            <a:endParaRPr lang="es-ES" dirty="0"/>
          </a:p>
          <a:p>
            <a:pPr marL="0" indent="0">
              <a:buNone/>
            </a:pPr>
            <a:r>
              <a:rPr lang="es-ES" cap="small" dirty="0"/>
              <a:t>	Protección de la propiedad intelectual e 	</a:t>
            </a:r>
          </a:p>
          <a:p>
            <a:pPr marL="0" indent="0">
              <a:buNone/>
            </a:pPr>
            <a:r>
              <a:rPr lang="es-ES" cap="small" dirty="0"/>
              <a:t>	industrial…………………………………………………  23</a:t>
            </a:r>
          </a:p>
          <a:p>
            <a:pPr marL="0" indent="0">
              <a:buNone/>
            </a:pPr>
            <a:r>
              <a:rPr lang="es-ES" cap="small" dirty="0"/>
              <a:t>	</a:t>
            </a:r>
            <a:endParaRPr lang="es-ES" dirty="0"/>
          </a:p>
          <a:p>
            <a:pPr marL="0" indent="0">
              <a:buNone/>
            </a:pPr>
            <a:r>
              <a:rPr lang="es-ES" sz="2200" b="1" cap="all" dirty="0">
                <a:solidFill>
                  <a:schemeClr val="accent6">
                    <a:lumMod val="60000"/>
                    <a:lumOff val="40000"/>
                  </a:schemeClr>
                </a:solidFill>
              </a:rPr>
              <a:t>Cumplimiento de la norma</a:t>
            </a:r>
            <a:r>
              <a:rPr lang="es-ES" sz="1900" cap="all" dirty="0"/>
              <a:t>…………..  </a:t>
            </a:r>
            <a:r>
              <a:rPr lang="es-ES" cap="all" dirty="0"/>
              <a:t>24</a:t>
            </a:r>
            <a:r>
              <a:rPr lang="es-ES" cap="all" dirty="0">
                <a:solidFill>
                  <a:schemeClr val="accent6">
                    <a:lumMod val="60000"/>
                    <a:lumOff val="40000"/>
                  </a:schemeClr>
                </a:solidFill>
              </a:rPr>
              <a:t>	</a:t>
            </a:r>
          </a:p>
          <a:p>
            <a:pPr marL="0" indent="0">
              <a:buNone/>
            </a:pPr>
            <a:endParaRPr lang="es-ES" cap="all" dirty="0">
              <a:solidFill>
                <a:schemeClr val="accent6">
                  <a:lumMod val="60000"/>
                  <a:lumOff val="40000"/>
                </a:schemeClr>
              </a:solidFill>
            </a:endParaRPr>
          </a:p>
          <a:p>
            <a:pPr marL="0" indent="0">
              <a:buNone/>
            </a:pPr>
            <a:r>
              <a:rPr lang="es-ES" sz="2200" b="1" cap="all" dirty="0">
                <a:solidFill>
                  <a:schemeClr val="accent6">
                    <a:lumMod val="60000"/>
                    <a:lumOff val="40000"/>
                  </a:schemeClr>
                </a:solidFill>
              </a:rPr>
              <a:t>Vigencia</a:t>
            </a:r>
            <a:r>
              <a:rPr lang="es-ES" cap="all" dirty="0"/>
              <a:t>………………………………………….…………</a:t>
            </a:r>
            <a:r>
              <a:rPr lang="es-ES" sz="2500" cap="all" dirty="0"/>
              <a:t>  </a:t>
            </a:r>
            <a:r>
              <a:rPr lang="es-ES" cap="all" dirty="0"/>
              <a:t>26</a:t>
            </a:r>
            <a:r>
              <a:rPr lang="es-ES" cap="all" dirty="0">
                <a:solidFill>
                  <a:schemeClr val="tx1"/>
                </a:solidFill>
              </a:rPr>
              <a:t>	</a:t>
            </a:r>
          </a:p>
          <a:p>
            <a:endParaRPr lang="es-ES" dirty="0"/>
          </a:p>
        </p:txBody>
      </p:sp>
    </p:spTree>
    <p:extLst>
      <p:ext uri="{BB962C8B-B14F-4D97-AF65-F5344CB8AC3E}">
        <p14:creationId xmlns:p14="http://schemas.microsoft.com/office/powerpoint/2010/main" val="3627347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E3A59-64BE-4BBE-8373-6A1C142AD6D7}"/>
              </a:ext>
            </a:extLst>
          </p:cNvPr>
          <p:cNvSpPr>
            <a:spLocks noGrp="1"/>
          </p:cNvSpPr>
          <p:nvPr>
            <p:ph type="title"/>
          </p:nvPr>
        </p:nvSpPr>
        <p:spPr>
          <a:xfrm>
            <a:off x="1418360" y="535031"/>
            <a:ext cx="8596668" cy="1320800"/>
          </a:xfrm>
        </p:spPr>
        <p:txBody>
          <a:bodyPr/>
          <a:lstStyle/>
          <a:p>
            <a:r>
              <a:rPr lang="es-ES" b="1" i="1" dirty="0"/>
              <a:t>Relaciones con los clientes</a:t>
            </a:r>
            <a:br>
              <a:rPr lang="es-ES" dirty="0"/>
            </a:br>
            <a:endParaRPr lang="es-ES" dirty="0"/>
          </a:p>
        </p:txBody>
      </p:sp>
      <p:sp>
        <p:nvSpPr>
          <p:cNvPr id="3" name="Marcador de contenido 2">
            <a:extLst>
              <a:ext uri="{FF2B5EF4-FFF2-40B4-BE49-F238E27FC236}">
                <a16:creationId xmlns:a16="http://schemas.microsoft.com/office/drawing/2014/main" id="{7E74A0F0-FC83-4FC0-B00E-F5C7A03A3020}"/>
              </a:ext>
            </a:extLst>
          </p:cNvPr>
          <p:cNvSpPr>
            <a:spLocks noGrp="1"/>
          </p:cNvSpPr>
          <p:nvPr>
            <p:ph idx="1"/>
          </p:nvPr>
        </p:nvSpPr>
        <p:spPr>
          <a:xfrm>
            <a:off x="971321" y="1493241"/>
            <a:ext cx="9043707" cy="3456264"/>
          </a:xfrm>
        </p:spPr>
        <p:txBody>
          <a:bodyPr>
            <a:normAutofit/>
          </a:bodyPr>
          <a:lstStyle/>
          <a:p>
            <a:pPr algn="just"/>
            <a:r>
              <a:rPr lang="es-ES" dirty="0"/>
              <a:t>Intermaher promueve el compromiso de calidad en la relación con sus clientes, de forma que establecerá las medidas necesarias para asegurar que la política de calidad sea practicada por todos los empleados al servicio de los clientes.</a:t>
            </a:r>
          </a:p>
          <a:p>
            <a:pPr marL="0" indent="0" algn="just">
              <a:buNone/>
            </a:pPr>
            <a:endParaRPr lang="es-ES" sz="200" dirty="0"/>
          </a:p>
          <a:p>
            <a:pPr algn="just"/>
            <a:r>
              <a:rPr lang="es-ES" dirty="0"/>
              <a:t>En este sentido, todos los clientes serán tratados de una forma respetuosa, justa, honesta y acorde con los principios y valores fundamentales de Intermaher.</a:t>
            </a:r>
          </a:p>
          <a:p>
            <a:pPr marL="0" indent="0" algn="just">
              <a:buNone/>
            </a:pPr>
            <a:endParaRPr lang="es-ES" sz="200" dirty="0"/>
          </a:p>
          <a:p>
            <a:pPr algn="just"/>
            <a:r>
              <a:rPr lang="es-ES" dirty="0"/>
              <a:t>La relación con los clientes ha de basarse en la eficacia, profesionalidad, mentalidad de servicio y colaboración, buscando satisfacer sus necesidades, aportándoles soluciones competitivas y de calidad.</a:t>
            </a:r>
          </a:p>
          <a:p>
            <a:endParaRPr lang="es-ES" dirty="0"/>
          </a:p>
          <a:p>
            <a:endParaRPr lang="es-ES" dirty="0"/>
          </a:p>
        </p:txBody>
      </p:sp>
      <p:pic>
        <p:nvPicPr>
          <p:cNvPr id="9" name="Imagen 8">
            <a:extLst>
              <a:ext uri="{FF2B5EF4-FFF2-40B4-BE49-F238E27FC236}">
                <a16:creationId xmlns:a16="http://schemas.microsoft.com/office/drawing/2014/main" id="{FD6BDFA7-C903-433C-8CEC-B6C92AE19BDC}"/>
              </a:ext>
            </a:extLst>
          </p:cNvPr>
          <p:cNvPicPr>
            <a:picLocks noChangeAspect="1"/>
          </p:cNvPicPr>
          <p:nvPr/>
        </p:nvPicPr>
        <p:blipFill>
          <a:blip r:embed="rId2"/>
          <a:stretch>
            <a:fillRect/>
          </a:stretch>
        </p:blipFill>
        <p:spPr>
          <a:xfrm>
            <a:off x="5680388" y="4949505"/>
            <a:ext cx="3383473" cy="1698771"/>
          </a:xfrm>
          <a:prstGeom prst="rect">
            <a:avLst/>
          </a:prstGeom>
          <a:effectLst>
            <a:softEdge rad="63500"/>
          </a:effectLst>
        </p:spPr>
      </p:pic>
      <p:pic>
        <p:nvPicPr>
          <p:cNvPr id="1026" name="Picture 2" descr="\\192.168.100.220\iso - lopd\Compliance María\Imágenes código ético\Foto Txema.JPG"/>
          <p:cNvPicPr>
            <a:picLocks noChangeAspect="1" noChangeArrowheads="1"/>
          </p:cNvPicPr>
          <p:nvPr/>
        </p:nvPicPr>
        <p:blipFill>
          <a:blip r:embed="rId3"/>
          <a:srcRect/>
          <a:stretch>
            <a:fillRect/>
          </a:stretch>
        </p:blipFill>
        <p:spPr bwMode="auto">
          <a:xfrm>
            <a:off x="1284137" y="4949505"/>
            <a:ext cx="3119462" cy="1772648"/>
          </a:xfrm>
          <a:prstGeom prst="rect">
            <a:avLst/>
          </a:prstGeom>
          <a:noFill/>
          <a:effectLst>
            <a:softEdge rad="63500"/>
          </a:effectLst>
        </p:spPr>
      </p:pic>
    </p:spTree>
    <p:extLst>
      <p:ext uri="{BB962C8B-B14F-4D97-AF65-F5344CB8AC3E}">
        <p14:creationId xmlns:p14="http://schemas.microsoft.com/office/powerpoint/2010/main" val="2450604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B59446-CB5F-4492-8C34-E1C514D4D3F3}"/>
              </a:ext>
            </a:extLst>
          </p:cNvPr>
          <p:cNvSpPr>
            <a:spLocks noGrp="1"/>
          </p:cNvSpPr>
          <p:nvPr>
            <p:ph type="title"/>
          </p:nvPr>
        </p:nvSpPr>
        <p:spPr>
          <a:xfrm>
            <a:off x="1431750" y="677560"/>
            <a:ext cx="8902894" cy="1320800"/>
          </a:xfrm>
        </p:spPr>
        <p:txBody>
          <a:bodyPr>
            <a:normAutofit fontScale="90000"/>
          </a:bodyPr>
          <a:lstStyle/>
          <a:p>
            <a:r>
              <a:rPr lang="es-ES" b="1" i="1" dirty="0"/>
              <a:t>Relaciones con los proveedores y colaboradores</a:t>
            </a:r>
            <a:br>
              <a:rPr lang="es-ES" dirty="0"/>
            </a:br>
            <a:endParaRPr lang="es-ES" dirty="0"/>
          </a:p>
        </p:txBody>
      </p:sp>
      <p:sp>
        <p:nvSpPr>
          <p:cNvPr id="3" name="Marcador de contenido 2">
            <a:extLst>
              <a:ext uri="{FF2B5EF4-FFF2-40B4-BE49-F238E27FC236}">
                <a16:creationId xmlns:a16="http://schemas.microsoft.com/office/drawing/2014/main" id="{765F8521-1174-4113-B207-7DF49D51D959}"/>
              </a:ext>
            </a:extLst>
          </p:cNvPr>
          <p:cNvSpPr>
            <a:spLocks noGrp="1"/>
          </p:cNvSpPr>
          <p:nvPr>
            <p:ph idx="1"/>
          </p:nvPr>
        </p:nvSpPr>
        <p:spPr>
          <a:xfrm>
            <a:off x="1130339" y="2210923"/>
            <a:ext cx="8596668" cy="3880773"/>
          </a:xfrm>
        </p:spPr>
        <p:txBody>
          <a:bodyPr>
            <a:normAutofit/>
          </a:bodyPr>
          <a:lstStyle/>
          <a:p>
            <a:pPr algn="just"/>
            <a:r>
              <a:rPr lang="es-ES" dirty="0"/>
              <a:t>Intermaher  promoverá el establecimiento de relaciones estables con sus proveedores y empresas colaboradoras basadas en la confianza, en la exigencia de la máxima calidad, la transparencia, la búsqueda de la mejora continua y el beneficio mutuo. Para ello las relaciones con los proveedores deberán ajustarse a un marco de colaboración mutua que facilite la consecución de objetivos por ambas partes, por lo que el tratamiento ha de ser de igual a igual y siempre dentro del marco legal.</a:t>
            </a:r>
          </a:p>
          <a:p>
            <a:pPr algn="just"/>
            <a:endParaRPr lang="es-ES" sz="400" dirty="0"/>
          </a:p>
          <a:p>
            <a:pPr algn="just"/>
            <a:r>
              <a:rPr lang="es-ES" dirty="0"/>
              <a:t>Todos los empleados que participen en la contratación de servicios o compra de bienes tienen la obligación de actuar con total independencia, imparcialidad y objetividad, aplicando criterios de calidad y coste y evitando la colisión de sus intereses personales con los de la empresa.</a:t>
            </a:r>
          </a:p>
          <a:p>
            <a:endParaRPr lang="es-ES" dirty="0"/>
          </a:p>
          <a:p>
            <a:endParaRPr lang="es-ES" dirty="0"/>
          </a:p>
        </p:txBody>
      </p:sp>
    </p:spTree>
    <p:extLst>
      <p:ext uri="{BB962C8B-B14F-4D97-AF65-F5344CB8AC3E}">
        <p14:creationId xmlns:p14="http://schemas.microsoft.com/office/powerpoint/2010/main" val="2011599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8F43EB-1C18-4BB8-97A1-458FFE515995}"/>
              </a:ext>
            </a:extLst>
          </p:cNvPr>
          <p:cNvSpPr>
            <a:spLocks noGrp="1"/>
          </p:cNvSpPr>
          <p:nvPr>
            <p:ph type="title"/>
          </p:nvPr>
        </p:nvSpPr>
        <p:spPr>
          <a:xfrm>
            <a:off x="1208636" y="547488"/>
            <a:ext cx="8596668" cy="1320800"/>
          </a:xfrm>
        </p:spPr>
        <p:txBody>
          <a:bodyPr>
            <a:normAutofit fontScale="90000"/>
          </a:bodyPr>
          <a:lstStyle/>
          <a:p>
            <a:r>
              <a:rPr lang="es-ES" b="1" i="1" dirty="0"/>
              <a:t>Confidencialidad de la información y protección de datos personales</a:t>
            </a:r>
            <a:br>
              <a:rPr lang="es-ES" dirty="0"/>
            </a:br>
            <a:endParaRPr lang="es-ES" dirty="0"/>
          </a:p>
        </p:txBody>
      </p:sp>
      <p:sp>
        <p:nvSpPr>
          <p:cNvPr id="3" name="Marcador de contenido 2">
            <a:extLst>
              <a:ext uri="{FF2B5EF4-FFF2-40B4-BE49-F238E27FC236}">
                <a16:creationId xmlns:a16="http://schemas.microsoft.com/office/drawing/2014/main" id="{B3670C67-C700-4F2D-A880-4D8530AF581C}"/>
              </a:ext>
            </a:extLst>
          </p:cNvPr>
          <p:cNvSpPr>
            <a:spLocks noGrp="1"/>
          </p:cNvSpPr>
          <p:nvPr>
            <p:ph idx="1"/>
          </p:nvPr>
        </p:nvSpPr>
        <p:spPr>
          <a:xfrm>
            <a:off x="853502" y="1979802"/>
            <a:ext cx="9020340" cy="4596000"/>
          </a:xfrm>
        </p:spPr>
        <p:txBody>
          <a:bodyPr>
            <a:normAutofit fontScale="85000" lnSpcReduction="10000"/>
          </a:bodyPr>
          <a:lstStyle/>
          <a:p>
            <a:pPr algn="just"/>
            <a:r>
              <a:rPr lang="es-ES" dirty="0"/>
              <a:t>El personal de Intermaher  tiene la obligación de proteger la información y el conocimiento generado en el seno de la organización, de su propiedad o que custodia. Los empleados se abstendrán de utilizar en su propio beneficio cualquier dato, información o documento obtenido durante el ejercicio de su actividad profesional. Tampoco comunicarán información a terceros, excepto en cumplimiento de la normativa aplicable, de las normas de la compañía o cuando sean expresamente autorizados a ello.</a:t>
            </a:r>
            <a:r>
              <a:rPr lang="es-ES" strike="sngStrike" dirty="0"/>
              <a:t> </a:t>
            </a:r>
            <a:endParaRPr lang="es-ES" dirty="0"/>
          </a:p>
          <a:p>
            <a:pPr algn="just"/>
            <a:r>
              <a:rPr lang="es-ES" dirty="0"/>
              <a:t>El personal de Intermaher  se compromete a mantener la confidencialidad y a hacer un uso acorde con la normativa interna en la materia, de cualquier dato, información o documento obtenido durante el ejercicio de sus responsabilidades en la compañía. La obligación de confidencialidad permanecerá una vez concluida la actividad en Intermaher y comprenderá la obligación de devolver cualquier material relacionado con la compañía que tenga en su poder el empleado en el momento del cese de su relación con la sociedad.</a:t>
            </a:r>
          </a:p>
          <a:p>
            <a:pPr algn="just"/>
            <a:r>
              <a:rPr lang="es-ES" dirty="0"/>
              <a:t>El personal de Intermaher  deberá respetar la intimidad personal y familiar de todas aquellas personas, se trate de empleados u otros, a cuyos datos tenga acceso. En la recopilación de datos de carácter personal de clientes, empleados, contratistas o cualquier persona o entidad con la que se guarde una relación contractual o de otra naturaleza, todo el </a:t>
            </a:r>
            <a:r>
              <a:rPr lang="es-ES" dirty="0">
                <a:solidFill>
                  <a:srgbClr val="333333"/>
                </a:solidFill>
              </a:rPr>
              <a:t>personal de Intermaher  obtiene los</a:t>
            </a:r>
            <a:r>
              <a:rPr lang="es-ES" b="1" dirty="0">
                <a:solidFill>
                  <a:srgbClr val="333333"/>
                </a:solidFill>
              </a:rPr>
              <a:t> </a:t>
            </a:r>
            <a:r>
              <a:rPr lang="es-ES" dirty="0">
                <a:solidFill>
                  <a:srgbClr val="333333"/>
                </a:solidFill>
              </a:rPr>
              <a:t>consentimientos, cuando resulta preceptivo, y se compromete a la utilización de los datos </a:t>
            </a:r>
            <a:r>
              <a:rPr lang="es-ES" dirty="0"/>
              <a:t>conforme a la finalidad autorizada por el otorgante de dicho consentimiento.</a:t>
            </a:r>
          </a:p>
          <a:p>
            <a:pPr marL="0" indent="0">
              <a:buNone/>
            </a:pPr>
            <a:endParaRPr lang="es-ES" dirty="0"/>
          </a:p>
          <a:p>
            <a:endParaRPr lang="es-ES" dirty="0"/>
          </a:p>
        </p:txBody>
      </p:sp>
    </p:spTree>
    <p:extLst>
      <p:ext uri="{BB962C8B-B14F-4D97-AF65-F5344CB8AC3E}">
        <p14:creationId xmlns:p14="http://schemas.microsoft.com/office/powerpoint/2010/main" val="1717749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999610C-CFCC-423A-BD40-190C87487D43}"/>
              </a:ext>
            </a:extLst>
          </p:cNvPr>
          <p:cNvPicPr>
            <a:picLocks noChangeAspect="1"/>
          </p:cNvPicPr>
          <p:nvPr/>
        </p:nvPicPr>
        <p:blipFill>
          <a:blip r:embed="rId2"/>
          <a:stretch>
            <a:fillRect/>
          </a:stretch>
        </p:blipFill>
        <p:spPr>
          <a:xfrm>
            <a:off x="4475499" y="3863423"/>
            <a:ext cx="4532851" cy="3013234"/>
          </a:xfrm>
          <a:prstGeom prst="rect">
            <a:avLst/>
          </a:prstGeom>
          <a:effectLst>
            <a:softEdge rad="317500"/>
          </a:effectLst>
        </p:spPr>
      </p:pic>
      <p:sp>
        <p:nvSpPr>
          <p:cNvPr id="2" name="Título 1">
            <a:extLst>
              <a:ext uri="{FF2B5EF4-FFF2-40B4-BE49-F238E27FC236}">
                <a16:creationId xmlns:a16="http://schemas.microsoft.com/office/drawing/2014/main" id="{D45E7E5E-048A-44AD-9EF5-D0BC450B16C8}"/>
              </a:ext>
            </a:extLst>
          </p:cNvPr>
          <p:cNvSpPr>
            <a:spLocks noGrp="1"/>
          </p:cNvSpPr>
          <p:nvPr>
            <p:ph type="title"/>
          </p:nvPr>
        </p:nvSpPr>
        <p:spPr>
          <a:xfrm>
            <a:off x="1194338" y="421984"/>
            <a:ext cx="8596668" cy="1256522"/>
          </a:xfrm>
        </p:spPr>
        <p:txBody>
          <a:bodyPr>
            <a:normAutofit fontScale="90000"/>
          </a:bodyPr>
          <a:lstStyle/>
          <a:p>
            <a:r>
              <a:rPr lang="es-ES" b="1" i="1" dirty="0"/>
              <a:t>Protección de la propiedad intelectual e industrial</a:t>
            </a:r>
            <a:br>
              <a:rPr lang="es-ES" dirty="0"/>
            </a:br>
            <a:endParaRPr lang="es-ES" dirty="0"/>
          </a:p>
        </p:txBody>
      </p:sp>
      <p:sp>
        <p:nvSpPr>
          <p:cNvPr id="3" name="Marcador de contenido 2">
            <a:extLst>
              <a:ext uri="{FF2B5EF4-FFF2-40B4-BE49-F238E27FC236}">
                <a16:creationId xmlns:a16="http://schemas.microsoft.com/office/drawing/2014/main" id="{A58EE7E4-C47F-4DFD-B1BA-75AD48AA551E}"/>
              </a:ext>
            </a:extLst>
          </p:cNvPr>
          <p:cNvSpPr>
            <a:spLocks noGrp="1"/>
          </p:cNvSpPr>
          <p:nvPr>
            <p:ph idx="1"/>
          </p:nvPr>
        </p:nvSpPr>
        <p:spPr>
          <a:xfrm>
            <a:off x="845113" y="1678506"/>
            <a:ext cx="8596668" cy="3880773"/>
          </a:xfrm>
          <a:effectLst>
            <a:softEdge rad="635000"/>
          </a:effectLst>
        </p:spPr>
        <p:txBody>
          <a:bodyPr/>
          <a:lstStyle/>
          <a:p>
            <a:pPr algn="just"/>
            <a:r>
              <a:rPr lang="es-ES" dirty="0"/>
              <a:t>Intermaher  está comprometida con la protección de la propiedad intelectual e industrial propia y ajena. Esto incluye, entre otros, derechos de autor, patentes, marcas, nombres de dominio, derechos de reproducción, derechos de diseños, de extracción de bases de datos y derechos sobre conocimientos técnicos especializados.</a:t>
            </a:r>
          </a:p>
          <a:p>
            <a:pPr algn="just"/>
            <a:r>
              <a:rPr lang="es-ES" dirty="0"/>
              <a:t>La propiedad intelectual e industrial fruto del trabajo de los empleados durante su permanencia en la compañía, y que tenga relación con los negocios presentes y futuros de Intermaher, será propiedad de la compañía. </a:t>
            </a:r>
          </a:p>
          <a:p>
            <a:pPr marL="0" indent="0">
              <a:buNone/>
            </a:pPr>
            <a:endParaRPr lang="es-ES" sz="3500" b="1" dirty="0">
              <a:solidFill>
                <a:srgbClr val="333333"/>
              </a:solidFill>
              <a:effectLst>
                <a:outerShdw blurRad="38100" dist="38100" dir="2700000" algn="tl">
                  <a:srgbClr val="000000">
                    <a:alpha val="43137"/>
                  </a:srgbClr>
                </a:outerShdw>
              </a:effectLst>
              <a:latin typeface="+mj-lt"/>
              <a:ea typeface="+mj-ea"/>
              <a:cs typeface="+mj-cs"/>
            </a:endParaRPr>
          </a:p>
        </p:txBody>
      </p:sp>
      <p:sp>
        <p:nvSpPr>
          <p:cNvPr id="5" name="Rectángulo 4">
            <a:extLst>
              <a:ext uri="{FF2B5EF4-FFF2-40B4-BE49-F238E27FC236}">
                <a16:creationId xmlns:a16="http://schemas.microsoft.com/office/drawing/2014/main" id="{A8594C2C-3718-400C-BB65-14D0C11FA52D}"/>
              </a:ext>
            </a:extLst>
          </p:cNvPr>
          <p:cNvSpPr/>
          <p:nvPr/>
        </p:nvSpPr>
        <p:spPr>
          <a:xfrm rot="20260422">
            <a:off x="1253240" y="5265750"/>
            <a:ext cx="2433907" cy="470255"/>
          </a:xfrm>
          <a:prstGeom prst="rect">
            <a:avLst/>
          </a:prstGeom>
          <a:solidFill>
            <a:schemeClr val="accent1"/>
          </a:solidFill>
          <a:effectLst>
            <a:glow rad="63500">
              <a:schemeClr val="accent1">
                <a:satMod val="175000"/>
                <a:alpha val="40000"/>
              </a:schemeClr>
            </a:glo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Título 1">
            <a:extLst>
              <a:ext uri="{FF2B5EF4-FFF2-40B4-BE49-F238E27FC236}">
                <a16:creationId xmlns:a16="http://schemas.microsoft.com/office/drawing/2014/main" id="{141B1A62-52CF-4D85-9820-E4840C8F79E7}"/>
              </a:ext>
            </a:extLst>
          </p:cNvPr>
          <p:cNvSpPr txBox="1">
            <a:spLocks/>
          </p:cNvSpPr>
          <p:nvPr/>
        </p:nvSpPr>
        <p:spPr>
          <a:xfrm rot="20232243">
            <a:off x="1361082" y="5173579"/>
            <a:ext cx="2903122" cy="392923"/>
          </a:xfrm>
          <a:prstGeom prst="rect">
            <a:avLst/>
          </a:prstGeom>
        </p:spPr>
        <p:txBody>
          <a:bodyPr vert="horz" lIns="91440" tIns="45720" rIns="91440" bIns="45720" rtlCol="0" anchor="t">
            <a:normAutofit fontScale="6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solidFill>
                  <a:srgbClr val="333333"/>
                </a:solidFill>
                <a:effectLst>
                  <a:outerShdw blurRad="38100" dist="38100" dir="2700000" algn="tl">
                    <a:srgbClr val="000000">
                      <a:alpha val="43137"/>
                    </a:srgbClr>
                  </a:outerShdw>
                </a:effectLst>
              </a:rPr>
              <a:t>COPYRIGHT©</a:t>
            </a:r>
          </a:p>
          <a:p>
            <a:endParaRPr lang="es-ES" b="1" dirty="0">
              <a:solidFill>
                <a:srgbClr val="33333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4005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E9DC91-B0CC-4338-B49B-30CCDA440103}"/>
              </a:ext>
            </a:extLst>
          </p:cNvPr>
          <p:cNvSpPr>
            <a:spLocks noGrp="1"/>
          </p:cNvSpPr>
          <p:nvPr>
            <p:ph type="title"/>
          </p:nvPr>
        </p:nvSpPr>
        <p:spPr>
          <a:xfrm>
            <a:off x="892583" y="308517"/>
            <a:ext cx="8555875" cy="806605"/>
          </a:xfrm>
        </p:spPr>
        <p:txBody>
          <a:bodyPr>
            <a:normAutofit fontScale="90000"/>
          </a:bodyPr>
          <a:lstStyle/>
          <a:p>
            <a:r>
              <a:rPr lang="es-ES" b="1" i="1" dirty="0">
                <a:solidFill>
                  <a:schemeClr val="accent6">
                    <a:lumMod val="60000"/>
                    <a:lumOff val="40000"/>
                  </a:schemeClr>
                </a:solidFill>
              </a:rPr>
              <a:t>Cumplimiento</a:t>
            </a:r>
            <a:r>
              <a:rPr lang="es-ES" b="1" i="1" dirty="0"/>
              <a:t> de la norma</a:t>
            </a:r>
            <a:br>
              <a:rPr lang="es-ES" dirty="0"/>
            </a:br>
            <a:endParaRPr lang="es-ES" dirty="0"/>
          </a:p>
        </p:txBody>
      </p:sp>
      <p:sp>
        <p:nvSpPr>
          <p:cNvPr id="3" name="Marcador de contenido 2">
            <a:extLst>
              <a:ext uri="{FF2B5EF4-FFF2-40B4-BE49-F238E27FC236}">
                <a16:creationId xmlns:a16="http://schemas.microsoft.com/office/drawing/2014/main" id="{2AF3F483-A63B-4A11-A914-23AECA14FC03}"/>
              </a:ext>
            </a:extLst>
          </p:cNvPr>
          <p:cNvSpPr>
            <a:spLocks noGrp="1"/>
          </p:cNvSpPr>
          <p:nvPr>
            <p:ph idx="1"/>
          </p:nvPr>
        </p:nvSpPr>
        <p:spPr>
          <a:xfrm>
            <a:off x="637563" y="1122898"/>
            <a:ext cx="9789952" cy="5672186"/>
          </a:xfrm>
        </p:spPr>
        <p:txBody>
          <a:bodyPr>
            <a:normAutofit fontScale="32500" lnSpcReduction="20000"/>
          </a:bodyPr>
          <a:lstStyle/>
          <a:p>
            <a:pPr algn="just"/>
            <a:r>
              <a:rPr lang="es-ES" sz="4300" dirty="0"/>
              <a:t>El presente Código Ético y de Conducta establece los principios y compromisos de ética empresarial que Intermaher  y sus personas deben respetar y cumplir en el ejercicio de sus actividades. </a:t>
            </a:r>
          </a:p>
          <a:p>
            <a:pPr algn="just"/>
            <a:r>
              <a:rPr lang="es-ES" sz="4300" dirty="0"/>
              <a:t>El contenido del presente Código Ético y de Conducta será comunicado periódicamente a todos los empleados. Todas aquellas personas que se incorporen a Intermaher deberán aceptar expresamente los principios éticos contenidos en el presente Código.</a:t>
            </a:r>
          </a:p>
          <a:p>
            <a:pPr algn="just"/>
            <a:r>
              <a:rPr lang="es-ES" sz="4300" dirty="0"/>
              <a:t>Para velar por el cumplimiento del presente Código, y resolver incidencias o dudas sobre su interpretación, se ha creado el Comité de aplicación y seguimiento del Código Ético y de Conducta (Comité Ético). Dicho comité tiene como misión el promover la difusión y aplicación de los principios éticos, en todas las actividades que realice la empresa. Este Comité estará compuesto por los responsables de Compliance, SPV y Logística.</a:t>
            </a:r>
          </a:p>
          <a:p>
            <a:pPr algn="just"/>
            <a:r>
              <a:rPr lang="es-ES" sz="4300" dirty="0"/>
              <a:t>Si se detecta un comportamiento en el que se está implicado o no y siempre que crea que puede suponer un incumplimiento del Código Ético y de Conducta se debe realizar la consulta o informar inmediatamente.</a:t>
            </a:r>
          </a:p>
          <a:p>
            <a:pPr algn="just"/>
            <a:r>
              <a:rPr lang="es-ES" sz="4300" dirty="0"/>
              <a:t>Los canales de consulta e información sobre todo lo relacionado en este Código Ético y de Conducta se han externalizado, dotando al canal de la suficiente confianza para ser utilizado, a la vez que del rigor necesario para ser admitido como prueba en un posible proceso y la garantía de cumplir con las obligaciones en materia de protección de datos.</a:t>
            </a:r>
          </a:p>
          <a:p>
            <a:pPr marL="0" indent="0" algn="just">
              <a:buNone/>
            </a:pPr>
            <a:endParaRPr lang="es-ES" sz="600" dirty="0"/>
          </a:p>
          <a:p>
            <a:pPr algn="just"/>
            <a:r>
              <a:rPr lang="es-ES" sz="4300" dirty="0"/>
              <a:t>El procedimiento es el siguiente:</a:t>
            </a:r>
          </a:p>
          <a:p>
            <a:pPr marL="0" indent="0" algn="just">
              <a:buNone/>
            </a:pPr>
            <a:r>
              <a:rPr lang="es-ES" sz="4300" dirty="0"/>
              <a:t>	- Se cumplimenta el impreso “Reclamación Código Ético y de Conducta”, </a:t>
            </a:r>
            <a:r>
              <a:rPr lang="es-ES" sz="4300" dirty="0">
                <a:solidFill>
                  <a:srgbClr val="333333"/>
                </a:solidFill>
              </a:rPr>
              <a:t>admitiéndose a trámite tanto las                  	denuncias anónimas como las identificadas.</a:t>
            </a:r>
          </a:p>
          <a:p>
            <a:pPr marL="0" indent="0" algn="just">
              <a:buNone/>
            </a:pPr>
            <a:r>
              <a:rPr lang="es-ES" sz="4300" dirty="0"/>
              <a:t>	- Se envía un mail a </a:t>
            </a:r>
            <a:r>
              <a:rPr lang="es-ES" sz="4300" u="sng" dirty="0">
                <a:hlinkClick r:id="rId2"/>
              </a:rPr>
              <a:t>intermaher.compliance@lafundacion.com</a:t>
            </a:r>
            <a:r>
              <a:rPr lang="es-ES" sz="4300" dirty="0"/>
              <a:t> </a:t>
            </a:r>
          </a:p>
          <a:p>
            <a:pPr marL="0" indent="0" algn="just">
              <a:buNone/>
            </a:pPr>
            <a:r>
              <a:rPr lang="es-ES" sz="4300" dirty="0"/>
              <a:t>	-La Fundación San Prudencio, como entidad externa, se hace cargo de la gestión del canal de comunicación de 	Intermaher,  de manera que sea solamente ella quien acceda a la identidad del </a:t>
            </a:r>
            <a:r>
              <a:rPr lang="es-ES" sz="4300" dirty="0">
                <a:solidFill>
                  <a:srgbClr val="333333"/>
                </a:solidFill>
              </a:rPr>
              <a:t>denunciante en su caso, </a:t>
            </a:r>
            <a:r>
              <a:rPr lang="es-ES" sz="4300" dirty="0"/>
              <a:t>sin              	llegárselo a 	comunicar 	en ningún caso a la empresa.</a:t>
            </a:r>
          </a:p>
          <a:p>
            <a:pPr marL="0" indent="0" algn="just">
              <a:buNone/>
            </a:pPr>
            <a:r>
              <a:rPr lang="es-ES" sz="4300" dirty="0"/>
              <a:t>	- La Fundación San Prudencio disociará los datos a ser comunicados a la empresa, conservando </a:t>
            </a:r>
            <a:r>
              <a:rPr lang="es-ES" sz="4300" dirty="0">
                <a:solidFill>
                  <a:srgbClr val="333333"/>
                </a:solidFill>
              </a:rPr>
              <a:t>en su caso </a:t>
            </a:r>
            <a:r>
              <a:rPr lang="es-ES" sz="4300" dirty="0"/>
              <a:t>los 	identificativos 	del denunciante, garantizándose así la confidencialidad del denunciante y la ausencia de 	represalias.</a:t>
            </a:r>
          </a:p>
          <a:p>
            <a:endParaRPr lang="es-ES" dirty="0"/>
          </a:p>
        </p:txBody>
      </p:sp>
    </p:spTree>
    <p:extLst>
      <p:ext uri="{BB962C8B-B14F-4D97-AF65-F5344CB8AC3E}">
        <p14:creationId xmlns:p14="http://schemas.microsoft.com/office/powerpoint/2010/main" val="1441336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E9DC91-B0CC-4338-B49B-30CCDA440103}"/>
              </a:ext>
            </a:extLst>
          </p:cNvPr>
          <p:cNvSpPr>
            <a:spLocks noGrp="1"/>
          </p:cNvSpPr>
          <p:nvPr>
            <p:ph type="title"/>
          </p:nvPr>
        </p:nvSpPr>
        <p:spPr>
          <a:xfrm>
            <a:off x="1135865" y="490124"/>
            <a:ext cx="8555875" cy="806605"/>
          </a:xfrm>
        </p:spPr>
        <p:txBody>
          <a:bodyPr>
            <a:normAutofit fontScale="90000"/>
          </a:bodyPr>
          <a:lstStyle/>
          <a:p>
            <a:r>
              <a:rPr lang="es-ES" b="1" i="1" dirty="0">
                <a:solidFill>
                  <a:schemeClr val="accent6">
                    <a:lumMod val="60000"/>
                    <a:lumOff val="40000"/>
                  </a:schemeClr>
                </a:solidFill>
              </a:rPr>
              <a:t>Cumplimiento</a:t>
            </a:r>
            <a:r>
              <a:rPr lang="es-ES" b="1" i="1" dirty="0"/>
              <a:t> de la norma</a:t>
            </a:r>
            <a:br>
              <a:rPr lang="es-ES" dirty="0"/>
            </a:br>
            <a:endParaRPr lang="es-ES" dirty="0"/>
          </a:p>
        </p:txBody>
      </p:sp>
      <p:sp>
        <p:nvSpPr>
          <p:cNvPr id="3" name="Marcador de contenido 2">
            <a:extLst>
              <a:ext uri="{FF2B5EF4-FFF2-40B4-BE49-F238E27FC236}">
                <a16:creationId xmlns:a16="http://schemas.microsoft.com/office/drawing/2014/main" id="{2AF3F483-A63B-4A11-A914-23AECA14FC03}"/>
              </a:ext>
            </a:extLst>
          </p:cNvPr>
          <p:cNvSpPr>
            <a:spLocks noGrp="1"/>
          </p:cNvSpPr>
          <p:nvPr>
            <p:ph idx="1"/>
          </p:nvPr>
        </p:nvSpPr>
        <p:spPr>
          <a:xfrm>
            <a:off x="688281" y="1468073"/>
            <a:ext cx="9300040" cy="4496500"/>
          </a:xfrm>
        </p:spPr>
        <p:txBody>
          <a:bodyPr>
            <a:normAutofit fontScale="85000" lnSpcReduction="20000"/>
          </a:bodyPr>
          <a:lstStyle/>
          <a:p>
            <a:pPr algn="just"/>
            <a:r>
              <a:rPr lang="es-ES" sz="1900" dirty="0"/>
              <a:t>Todos los empleados tienen la obligación de informar de cualquier incumplimiento o conducta impropia que observasen en el cumplimiento de sus actividades.</a:t>
            </a:r>
          </a:p>
          <a:p>
            <a:pPr marL="0" indent="0" algn="just">
              <a:buNone/>
            </a:pPr>
            <a:endParaRPr lang="es-ES" sz="500" dirty="0"/>
          </a:p>
          <a:p>
            <a:pPr algn="just"/>
            <a:r>
              <a:rPr lang="es-ES" sz="1900" dirty="0"/>
              <a:t>El incumplimiento de los principios establecidos en este Código se analizará de acuerdo con los procedimientos internos, la normativa legal y los convenios vigentes. </a:t>
            </a:r>
          </a:p>
          <a:p>
            <a:pPr marL="0" indent="0" algn="just">
              <a:buNone/>
            </a:pPr>
            <a:endParaRPr lang="es-ES" sz="500" dirty="0"/>
          </a:p>
          <a:p>
            <a:pPr algn="just"/>
            <a:r>
              <a:rPr lang="es-ES" sz="1900" dirty="0"/>
              <a:t>Nadie, con independencia de su nivel jerárquico, podrá solicitar a un empleado el incumplimiento del Código Ético y de Conducta de Intermaher. De la misma forma, ningún empleado podrá amparar dicho incumplimiento en la existencia de la orden de un superior o en el desconocimiento del Código Ético y de Conducta.</a:t>
            </a:r>
          </a:p>
          <a:p>
            <a:pPr marL="0" indent="0" algn="just">
              <a:buNone/>
            </a:pPr>
            <a:endParaRPr lang="es-ES" sz="500" dirty="0"/>
          </a:p>
          <a:p>
            <a:pPr algn="just"/>
            <a:r>
              <a:rPr lang="es-ES" sz="1900" dirty="0"/>
              <a:t>Asimismo, todas las personas tienen derecho a su presunción de inocencia y al honor y a su imagen, por lo que no se tolerarán falsas denuncias destinadas a causar un daño a otra persona.</a:t>
            </a:r>
          </a:p>
          <a:p>
            <a:pPr marL="0" indent="0" algn="just">
              <a:buNone/>
            </a:pPr>
            <a:endParaRPr lang="es-ES" sz="500" dirty="0"/>
          </a:p>
          <a:p>
            <a:pPr algn="just"/>
            <a:r>
              <a:rPr lang="es-ES" sz="1900" dirty="0"/>
              <a:t>La vulneración o incumplimiento de este Código que constituya una falta de carácter laboral, se sancionará con arreglo a la normativa vigente aplicando el sistema disciplinario, de supervisión y de denuncia implantado en la organización, sin perjuicio de otras responsabilidades en que el infractor hubiera podido concurrir</a:t>
            </a:r>
            <a:r>
              <a:rPr lang="es-ES" sz="2000" dirty="0"/>
              <a:t>.</a:t>
            </a:r>
          </a:p>
          <a:p>
            <a:endParaRPr lang="es-ES" dirty="0"/>
          </a:p>
        </p:txBody>
      </p:sp>
    </p:spTree>
    <p:extLst>
      <p:ext uri="{BB962C8B-B14F-4D97-AF65-F5344CB8AC3E}">
        <p14:creationId xmlns:p14="http://schemas.microsoft.com/office/powerpoint/2010/main" val="3598032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995857-5DF7-4175-8846-5CA6C1568F2C}"/>
              </a:ext>
            </a:extLst>
          </p:cNvPr>
          <p:cNvSpPr>
            <a:spLocks noGrp="1"/>
          </p:cNvSpPr>
          <p:nvPr>
            <p:ph type="title"/>
          </p:nvPr>
        </p:nvSpPr>
        <p:spPr>
          <a:xfrm>
            <a:off x="1596585" y="740708"/>
            <a:ext cx="8596668" cy="1320800"/>
          </a:xfrm>
        </p:spPr>
        <p:txBody>
          <a:bodyPr/>
          <a:lstStyle/>
          <a:p>
            <a:r>
              <a:rPr lang="es-ES" b="1" i="1" dirty="0"/>
              <a:t>Vigencia</a:t>
            </a:r>
            <a:br>
              <a:rPr lang="es-ES" dirty="0"/>
            </a:br>
            <a:endParaRPr lang="es-ES" dirty="0"/>
          </a:p>
        </p:txBody>
      </p:sp>
      <p:sp>
        <p:nvSpPr>
          <p:cNvPr id="3" name="Marcador de contenido 2">
            <a:extLst>
              <a:ext uri="{FF2B5EF4-FFF2-40B4-BE49-F238E27FC236}">
                <a16:creationId xmlns:a16="http://schemas.microsoft.com/office/drawing/2014/main" id="{C59BF2BA-6712-441C-AF5E-C0AA8F807859}"/>
              </a:ext>
            </a:extLst>
          </p:cNvPr>
          <p:cNvSpPr>
            <a:spLocks noGrp="1"/>
          </p:cNvSpPr>
          <p:nvPr>
            <p:ph idx="1"/>
          </p:nvPr>
        </p:nvSpPr>
        <p:spPr>
          <a:xfrm>
            <a:off x="1107272" y="1923863"/>
            <a:ext cx="8596668" cy="3880773"/>
          </a:xfrm>
        </p:spPr>
        <p:txBody>
          <a:bodyPr/>
          <a:lstStyle/>
          <a:p>
            <a:pPr algn="just"/>
            <a:r>
              <a:rPr lang="es-ES" dirty="0"/>
              <a:t>El presente Código ha sido aprobado por el Director Gerente el 27 julio 2019.</a:t>
            </a:r>
          </a:p>
          <a:p>
            <a:pPr marL="0" indent="0" algn="just">
              <a:buNone/>
            </a:pPr>
            <a:endParaRPr lang="es-ES" sz="800" dirty="0"/>
          </a:p>
          <a:p>
            <a:pPr algn="just"/>
            <a:r>
              <a:rPr lang="es-ES" dirty="0">
                <a:solidFill>
                  <a:srgbClr val="333333"/>
                </a:solidFill>
              </a:rPr>
              <a:t>El presente Código se ha actualizado con fecha 15/03/2023 para adecuarlo a la nueva ley reguladora de la protección de las personas que informen sobre infracciones normativas en las empresas.</a:t>
            </a:r>
          </a:p>
          <a:p>
            <a:pPr marL="0" indent="0" algn="just">
              <a:buNone/>
            </a:pPr>
            <a:endParaRPr lang="es-ES" sz="400" dirty="0"/>
          </a:p>
          <a:p>
            <a:pPr algn="just"/>
            <a:r>
              <a:rPr lang="es-ES" dirty="0"/>
              <a:t>El Código Ético y de Conducta entra en vigor en el día de su publicación y difusión interna a todos sus empleados y estará vigente en tanto en cuanto no se comunique su modificación o derogación.</a:t>
            </a:r>
          </a:p>
          <a:p>
            <a:pPr marL="0" indent="0" algn="just">
              <a:buNone/>
            </a:pPr>
            <a:endParaRPr lang="es-ES" sz="400" dirty="0"/>
          </a:p>
          <a:p>
            <a:pPr algn="just"/>
            <a:r>
              <a:rPr lang="es-ES" dirty="0"/>
              <a:t>El presente Código se revisará y actualizará a propuesta del Comité Ético y anualmente en todo caso. </a:t>
            </a:r>
          </a:p>
          <a:p>
            <a:endParaRPr lang="es-ES" dirty="0"/>
          </a:p>
        </p:txBody>
      </p:sp>
    </p:spTree>
    <p:extLst>
      <p:ext uri="{BB962C8B-B14F-4D97-AF65-F5344CB8AC3E}">
        <p14:creationId xmlns:p14="http://schemas.microsoft.com/office/powerpoint/2010/main" val="112598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86A87-D69D-4334-AFDA-FA29A992ECAE}"/>
              </a:ext>
            </a:extLst>
          </p:cNvPr>
          <p:cNvSpPr>
            <a:spLocks noGrp="1"/>
          </p:cNvSpPr>
          <p:nvPr>
            <p:ph type="title"/>
          </p:nvPr>
        </p:nvSpPr>
        <p:spPr>
          <a:xfrm>
            <a:off x="772379" y="475206"/>
            <a:ext cx="8488911" cy="628073"/>
          </a:xfrm>
        </p:spPr>
        <p:txBody>
          <a:bodyPr>
            <a:noAutofit/>
          </a:bodyPr>
          <a:lstStyle/>
          <a:p>
            <a:r>
              <a:rPr lang="es-ES" b="1" i="1" dirty="0"/>
              <a:t>Mensaje del Gerente</a:t>
            </a:r>
            <a:endParaRPr lang="es-ES" i="1" dirty="0"/>
          </a:p>
        </p:txBody>
      </p:sp>
      <p:sp>
        <p:nvSpPr>
          <p:cNvPr id="3" name="Marcador de contenido 2">
            <a:extLst>
              <a:ext uri="{FF2B5EF4-FFF2-40B4-BE49-F238E27FC236}">
                <a16:creationId xmlns:a16="http://schemas.microsoft.com/office/drawing/2014/main" id="{A88762F7-807A-43BD-A020-F70D5769A798}"/>
              </a:ext>
            </a:extLst>
          </p:cNvPr>
          <p:cNvSpPr>
            <a:spLocks noGrp="1"/>
          </p:cNvSpPr>
          <p:nvPr>
            <p:ph idx="1"/>
          </p:nvPr>
        </p:nvSpPr>
        <p:spPr>
          <a:xfrm>
            <a:off x="772379" y="1422399"/>
            <a:ext cx="9328728" cy="5795818"/>
          </a:xfrm>
          <a:effectLst>
            <a:softEdge rad="635000"/>
          </a:effectLst>
        </p:spPr>
        <p:txBody>
          <a:bodyPr>
            <a:normAutofit fontScale="62500" lnSpcReduction="20000"/>
          </a:bodyPr>
          <a:lstStyle/>
          <a:p>
            <a:pPr marL="0" indent="0" algn="just">
              <a:buNone/>
            </a:pPr>
            <a:r>
              <a:rPr lang="es-ES" dirty="0"/>
              <a:t>Intermaher es una empresa con más de 40 años de historia cuya actividad principal es la distribución de máquina herramienta. Asimismo, con nuestro equipo humano tratamos de aportar soluciones a la industria así como prestar un excelente servicio que busca la satisfacción de sus clientes y de la Sociedad para crecer de forma rentable y sostenida. </a:t>
            </a:r>
          </a:p>
          <a:p>
            <a:pPr marL="0" indent="0" algn="just">
              <a:buNone/>
            </a:pPr>
            <a:r>
              <a:rPr lang="es-ES" dirty="0"/>
              <a:t>La sostenibilidad y el éxito a largo plazo de Intermaher  dependen de manera esencial del comportamiento correcto de todos y cada uno de sus administradores, directivos, empleados y colaboradores.</a:t>
            </a:r>
          </a:p>
          <a:p>
            <a:pPr marL="0" indent="0" algn="just">
              <a:buNone/>
            </a:pPr>
            <a:r>
              <a:rPr lang="es-ES" dirty="0"/>
              <a:t>Nuestros valores corporativos son la orientación a resultados, la mejora continua, el rigor profesional, así como  la contribución al desarrollo profesional de nuestros profesionales. Igualmente fomentamos el trabajo en equipo y el pleno respeto a la diversidad de cualquier índole.</a:t>
            </a:r>
          </a:p>
          <a:p>
            <a:pPr marL="0" indent="0" algn="just">
              <a:buNone/>
            </a:pPr>
            <a:r>
              <a:rPr lang="es-ES" dirty="0"/>
              <a:t>Todos estos valores se encuentran consagrados en el marco de los principios fundamentales y libertades públicas, del respeto a las leyes aplicables en cada momento y de las buenas prácticas empresariales.</a:t>
            </a:r>
          </a:p>
          <a:p>
            <a:pPr marL="0" indent="0" algn="just">
              <a:buNone/>
            </a:pPr>
            <a:r>
              <a:rPr lang="es-ES" dirty="0"/>
              <a:t>Este convencimiento, que nace desde el Consejo del Administración de Intermaher y desciende a todos  y cada uno de los profesionales que la integran, es el que plasmamos en nuestro Código de Conducta.</a:t>
            </a:r>
          </a:p>
          <a:p>
            <a:pPr marL="0" indent="0" algn="just">
              <a:buNone/>
            </a:pPr>
            <a:r>
              <a:rPr lang="es-ES" dirty="0"/>
              <a:t>El Comité Ético y el Responsable de Compliance, cuya misión está claramente definida en este Código, está a la disposición de todos los colaboradores que integran Intermaher, para cualquier cuestión relacionada con la ética, ya que será la encargada de velar por su cumplimiento.</a:t>
            </a:r>
          </a:p>
          <a:p>
            <a:pPr marL="0" indent="0" algn="just">
              <a:buNone/>
            </a:pPr>
            <a:r>
              <a:rPr lang="es-ES" dirty="0"/>
              <a:t>En particular, aquellas personas que en el ejercicio de sus responsabilidades tengan dificultades para conciliar sus decisiones con las exigencias de este Código, podrán consultar directamente a la Responsable de Compliance, quien les ayudará a tomar una mejor decisión a través del diálogo.</a:t>
            </a:r>
          </a:p>
          <a:p>
            <a:pPr marL="0" indent="0" algn="just">
              <a:buNone/>
            </a:pPr>
            <a:r>
              <a:rPr lang="es-ES" dirty="0"/>
              <a:t>Basándonos en estos principios, podremos construir todos juntos, nuestra política de crecimiento de la que se beneficiarán nuestros accionistas, nuestros clientes y, por supuesto, nosotros mismos.</a:t>
            </a:r>
          </a:p>
          <a:p>
            <a:pPr marL="0" indent="0" algn="just">
              <a:buNone/>
            </a:pPr>
            <a:r>
              <a:rPr lang="es-ES" dirty="0"/>
              <a:t>De antemano, agradecemos la total adhesión al mismo a fin de lograr nuestros objetivos.</a:t>
            </a:r>
          </a:p>
          <a:p>
            <a:pPr marL="0" indent="0" algn="just">
              <a:buNone/>
            </a:pPr>
            <a:r>
              <a:rPr lang="es-ES" dirty="0"/>
              <a:t>José Ignacio Ortiz de Urbina</a:t>
            </a:r>
          </a:p>
          <a:p>
            <a:pPr marL="0" indent="0" algn="just">
              <a:buNone/>
            </a:pPr>
            <a:r>
              <a:rPr lang="es-ES" dirty="0"/>
              <a:t>Director Gerente</a:t>
            </a:r>
          </a:p>
          <a:p>
            <a:pPr marL="0" indent="0" algn="just">
              <a:buNone/>
            </a:pPr>
            <a:endParaRPr lang="es-ES" sz="1700" dirty="0"/>
          </a:p>
          <a:p>
            <a:pPr marL="0" indent="0" algn="just">
              <a:buNone/>
            </a:pPr>
            <a:endParaRPr lang="es-ES" sz="1700" dirty="0"/>
          </a:p>
          <a:p>
            <a:pPr marL="0" indent="0">
              <a:buNone/>
            </a:pPr>
            <a:r>
              <a:rPr lang="es-ES" sz="1700" dirty="0"/>
              <a:t> </a:t>
            </a:r>
          </a:p>
          <a:p>
            <a:endParaRPr lang="es-ES" dirty="0"/>
          </a:p>
        </p:txBody>
      </p:sp>
    </p:spTree>
    <p:extLst>
      <p:ext uri="{BB962C8B-B14F-4D97-AF65-F5344CB8AC3E}">
        <p14:creationId xmlns:p14="http://schemas.microsoft.com/office/powerpoint/2010/main" val="257295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lum bright="17000" contrast="-28000"/>
          </a:blip>
          <a:srcRect/>
          <a:stretch>
            <a:fillRect/>
          </a:stretch>
        </p:blipFill>
        <p:spPr bwMode="auto">
          <a:xfrm>
            <a:off x="3884102" y="4337254"/>
            <a:ext cx="3281447" cy="1463404"/>
          </a:xfrm>
          <a:prstGeom prst="rect">
            <a:avLst/>
          </a:prstGeom>
          <a:noFill/>
          <a:ln w="9525">
            <a:noFill/>
            <a:miter lim="800000"/>
            <a:headEnd/>
            <a:tailEnd/>
          </a:ln>
          <a:effectLst>
            <a:softEdge rad="317500"/>
          </a:effectLst>
        </p:spPr>
      </p:pic>
      <p:sp>
        <p:nvSpPr>
          <p:cNvPr id="2" name="Título 1">
            <a:extLst>
              <a:ext uri="{FF2B5EF4-FFF2-40B4-BE49-F238E27FC236}">
                <a16:creationId xmlns:a16="http://schemas.microsoft.com/office/drawing/2014/main" id="{DF8B0DE2-D819-4C59-8BDA-1ECBFF7C15C8}"/>
              </a:ext>
            </a:extLst>
          </p:cNvPr>
          <p:cNvSpPr>
            <a:spLocks noGrp="1"/>
          </p:cNvSpPr>
          <p:nvPr>
            <p:ph type="title"/>
          </p:nvPr>
        </p:nvSpPr>
        <p:spPr>
          <a:xfrm>
            <a:off x="1304900" y="676743"/>
            <a:ext cx="8596668" cy="1320800"/>
          </a:xfrm>
        </p:spPr>
        <p:txBody>
          <a:bodyPr/>
          <a:lstStyle/>
          <a:p>
            <a:r>
              <a:rPr lang="es-ES" sz="3800" b="1" i="1" dirty="0"/>
              <a:t>Definición</a:t>
            </a:r>
            <a:br>
              <a:rPr lang="es-ES" dirty="0"/>
            </a:br>
            <a:endParaRPr lang="es-ES" dirty="0"/>
          </a:p>
        </p:txBody>
      </p:sp>
      <p:sp>
        <p:nvSpPr>
          <p:cNvPr id="3" name="Marcador de contenido 2">
            <a:extLst>
              <a:ext uri="{FF2B5EF4-FFF2-40B4-BE49-F238E27FC236}">
                <a16:creationId xmlns:a16="http://schemas.microsoft.com/office/drawing/2014/main" id="{1415C5D4-6E2F-4DC0-865F-C9BE9F168BD3}"/>
              </a:ext>
            </a:extLst>
          </p:cNvPr>
          <p:cNvSpPr>
            <a:spLocks noGrp="1"/>
          </p:cNvSpPr>
          <p:nvPr>
            <p:ph idx="1"/>
          </p:nvPr>
        </p:nvSpPr>
        <p:spPr>
          <a:xfrm>
            <a:off x="891068" y="1603691"/>
            <a:ext cx="8786769" cy="2733563"/>
          </a:xfrm>
        </p:spPr>
        <p:txBody>
          <a:bodyPr/>
          <a:lstStyle/>
          <a:p>
            <a:pPr algn="just"/>
            <a:r>
              <a:rPr lang="es-ES" dirty="0"/>
              <a:t>El Código Ético y de Conducta </a:t>
            </a:r>
            <a:r>
              <a:rPr lang="es-ES" dirty="0">
                <a:solidFill>
                  <a:srgbClr val="333333"/>
                </a:solidFill>
              </a:rPr>
              <a:t>de Intermaher </a:t>
            </a:r>
            <a:r>
              <a:rPr lang="es-ES" dirty="0"/>
              <a:t>tiene como firme objetivo establecer las pautas, valores y principios por los que ha de regirse el comportamiento de las personas de la organización, en lo que respecta a las relaciones de Intermaher  con los grupos de interés, tanto en lo que se refiere a la actividad laboral de Intermaher con sus socios y empleados, como a sus relaciones con clientes, proveedores y colaboradores externos, instituciones públicas y privadas y la sociedad en general.</a:t>
            </a:r>
          </a:p>
          <a:p>
            <a:endParaRPr lang="es-ES" dirty="0"/>
          </a:p>
        </p:txBody>
      </p:sp>
      <p:pic>
        <p:nvPicPr>
          <p:cNvPr id="23556" name="Picture 4" descr="\\192.168.100.220\iso - lopd\Compliance María\Imágenes código ético\sonrisa.png"/>
          <p:cNvPicPr>
            <a:picLocks noChangeAspect="1" noChangeArrowheads="1"/>
          </p:cNvPicPr>
          <p:nvPr/>
        </p:nvPicPr>
        <p:blipFill>
          <a:blip r:embed="rId3"/>
          <a:srcRect/>
          <a:stretch>
            <a:fillRect/>
          </a:stretch>
        </p:blipFill>
        <p:spPr bwMode="auto">
          <a:xfrm>
            <a:off x="6929804" y="4597466"/>
            <a:ext cx="427341" cy="427341"/>
          </a:xfrm>
          <a:prstGeom prst="rect">
            <a:avLst/>
          </a:prstGeom>
          <a:noFill/>
          <a:effectLst>
            <a:softEdge rad="31750"/>
          </a:effectLst>
        </p:spPr>
      </p:pic>
      <p:pic>
        <p:nvPicPr>
          <p:cNvPr id="23557" name="Picture 5"/>
          <p:cNvPicPr>
            <a:picLocks noChangeAspect="1" noChangeArrowheads="1"/>
          </p:cNvPicPr>
          <p:nvPr/>
        </p:nvPicPr>
        <p:blipFill>
          <a:blip r:embed="rId4"/>
          <a:srcRect/>
          <a:stretch>
            <a:fillRect/>
          </a:stretch>
        </p:blipFill>
        <p:spPr bwMode="auto">
          <a:xfrm>
            <a:off x="3464320" y="5050565"/>
            <a:ext cx="536503" cy="536503"/>
          </a:xfrm>
          <a:prstGeom prst="rect">
            <a:avLst/>
          </a:prstGeom>
          <a:noFill/>
          <a:ln w="9525">
            <a:noFill/>
            <a:miter lim="800000"/>
            <a:headEnd/>
            <a:tailEnd/>
          </a:ln>
          <a:effectLst>
            <a:softEdge rad="63500"/>
          </a:effectLst>
        </p:spPr>
      </p:pic>
    </p:spTree>
    <p:extLst>
      <p:ext uri="{BB962C8B-B14F-4D97-AF65-F5344CB8AC3E}">
        <p14:creationId xmlns:p14="http://schemas.microsoft.com/office/powerpoint/2010/main" val="193266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BCFD88-602D-4CAE-9CE6-075752B43641}"/>
              </a:ext>
            </a:extLst>
          </p:cNvPr>
          <p:cNvSpPr>
            <a:spLocks noGrp="1"/>
          </p:cNvSpPr>
          <p:nvPr>
            <p:ph type="title"/>
          </p:nvPr>
        </p:nvSpPr>
        <p:spPr>
          <a:xfrm>
            <a:off x="1579254" y="794158"/>
            <a:ext cx="8596668" cy="1013927"/>
          </a:xfrm>
        </p:spPr>
        <p:txBody>
          <a:bodyPr>
            <a:noAutofit/>
          </a:bodyPr>
          <a:lstStyle/>
          <a:p>
            <a:r>
              <a:rPr lang="es-ES" b="1" dirty="0"/>
              <a:t> </a:t>
            </a:r>
            <a:r>
              <a:rPr lang="es-ES" sz="3800" b="1" i="1" dirty="0"/>
              <a:t>Finalidad</a:t>
            </a:r>
            <a:br>
              <a:rPr lang="es-ES" dirty="0"/>
            </a:br>
            <a:endParaRPr lang="es-ES" dirty="0"/>
          </a:p>
        </p:txBody>
      </p:sp>
      <p:sp>
        <p:nvSpPr>
          <p:cNvPr id="3" name="Marcador de contenido 2">
            <a:extLst>
              <a:ext uri="{FF2B5EF4-FFF2-40B4-BE49-F238E27FC236}">
                <a16:creationId xmlns:a16="http://schemas.microsoft.com/office/drawing/2014/main" id="{555AB2C2-A234-4214-8557-093D4C49E7FB}"/>
              </a:ext>
            </a:extLst>
          </p:cNvPr>
          <p:cNvSpPr>
            <a:spLocks noGrp="1"/>
          </p:cNvSpPr>
          <p:nvPr>
            <p:ph idx="1"/>
          </p:nvPr>
        </p:nvSpPr>
        <p:spPr>
          <a:xfrm>
            <a:off x="1222618" y="1866808"/>
            <a:ext cx="8676391" cy="3594425"/>
          </a:xfrm>
        </p:spPr>
        <p:txBody>
          <a:bodyPr>
            <a:normAutofit/>
          </a:bodyPr>
          <a:lstStyle/>
          <a:p>
            <a:pPr algn="just"/>
            <a:r>
              <a:rPr lang="es-ES" dirty="0"/>
              <a:t>Nuestro comportamiento profesional, tanto por acción como por omisión, debe ajustarse al cumplimiento estricto del presente Código.</a:t>
            </a:r>
          </a:p>
          <a:p>
            <a:pPr marL="0" indent="0" algn="just">
              <a:buNone/>
            </a:pPr>
            <a:endParaRPr lang="es-ES" sz="400" dirty="0"/>
          </a:p>
          <a:p>
            <a:pPr algn="just"/>
            <a:r>
              <a:rPr lang="es-ES" dirty="0"/>
              <a:t>Debemos mantener una actitud colaboradora y responsable en la identificación de situaciones de real o potencial incumplimiento de los principios éticos y normas de conducta contenidas en este Código, y comunicarlas a las instancias encargadas de resolverlas.</a:t>
            </a:r>
          </a:p>
          <a:p>
            <a:pPr algn="just"/>
            <a:endParaRPr lang="es-ES" sz="400" dirty="0"/>
          </a:p>
          <a:p>
            <a:pPr algn="just"/>
            <a:r>
              <a:rPr lang="es-ES" dirty="0"/>
              <a:t>Este Código Ético y de Conducta se basa en la definición de la Política de Intermaher, y constituye una guía de actuación para asegurar un comportamiento adecuado en el desempeño profesional de sus empleados.</a:t>
            </a:r>
          </a:p>
          <a:p>
            <a:pPr algn="just"/>
            <a:endParaRPr lang="es-ES" dirty="0"/>
          </a:p>
          <a:p>
            <a:endParaRPr lang="es-ES" dirty="0"/>
          </a:p>
        </p:txBody>
      </p:sp>
    </p:spTree>
    <p:extLst>
      <p:ext uri="{BB962C8B-B14F-4D97-AF65-F5344CB8AC3E}">
        <p14:creationId xmlns:p14="http://schemas.microsoft.com/office/powerpoint/2010/main" val="203657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B05AC-AB6A-4E25-88F9-2CB601D97FF3}"/>
              </a:ext>
            </a:extLst>
          </p:cNvPr>
          <p:cNvSpPr>
            <a:spLocks noGrp="1"/>
          </p:cNvSpPr>
          <p:nvPr>
            <p:ph type="title"/>
          </p:nvPr>
        </p:nvSpPr>
        <p:spPr>
          <a:xfrm>
            <a:off x="1021459" y="416654"/>
            <a:ext cx="8441408" cy="853346"/>
          </a:xfrm>
        </p:spPr>
        <p:txBody>
          <a:bodyPr>
            <a:normAutofit fontScale="90000"/>
          </a:bodyPr>
          <a:lstStyle/>
          <a:p>
            <a:r>
              <a:rPr lang="es-ES_tradnl" sz="4000" b="1" i="1" dirty="0"/>
              <a:t>Política Integrada de la Empresa</a:t>
            </a:r>
            <a:br>
              <a:rPr lang="es-ES" dirty="0"/>
            </a:br>
            <a:endParaRPr lang="es-ES" dirty="0"/>
          </a:p>
        </p:txBody>
      </p:sp>
      <p:sp>
        <p:nvSpPr>
          <p:cNvPr id="3" name="Marcador de contenido 2">
            <a:extLst>
              <a:ext uri="{FF2B5EF4-FFF2-40B4-BE49-F238E27FC236}">
                <a16:creationId xmlns:a16="http://schemas.microsoft.com/office/drawing/2014/main" id="{385C148C-E93D-4513-8EE9-C6C241B34991}"/>
              </a:ext>
            </a:extLst>
          </p:cNvPr>
          <p:cNvSpPr>
            <a:spLocks noGrp="1"/>
          </p:cNvSpPr>
          <p:nvPr>
            <p:ph idx="1"/>
          </p:nvPr>
        </p:nvSpPr>
        <p:spPr>
          <a:xfrm>
            <a:off x="677334" y="1270000"/>
            <a:ext cx="8693169" cy="5100505"/>
          </a:xfrm>
        </p:spPr>
        <p:txBody>
          <a:bodyPr>
            <a:normAutofit fontScale="25000" lnSpcReduction="20000"/>
          </a:bodyPr>
          <a:lstStyle/>
          <a:p>
            <a:r>
              <a:rPr lang="es-ES_tradnl" sz="3200" dirty="0"/>
              <a:t>INTERMAHER, S.A., empresa dedicada a la distribución y atención postventa de máquina herramienta, define su política como marco de referencia para el establecimiento de sus objetivos.</a:t>
            </a:r>
            <a:endParaRPr lang="es-ES" sz="3200" dirty="0"/>
          </a:p>
          <a:p>
            <a:pPr algn="just"/>
            <a:r>
              <a:rPr lang="es-ES_tradnl" sz="3200" dirty="0"/>
              <a:t>Teniendo en cuenta las circunstancias cambiantes que afectan a un mercado cada vez más exigente, sin olvidar el respeto al medioambiente y la seguridad y salud de los trabajadores y el cumplimiento de la legislación vigente, tiene como objetivo prioritario satisfacer las necesidades solicitadas por los clientes, utilizando para ello una Gestión Integrada de los Sistemas con el compromiso de cumplir los requisitos del sistema y creando un entorno de mejora continua asegurando los recursos necesarios para cumplir dicho objetivo. </a:t>
            </a:r>
            <a:endParaRPr lang="es-ES" sz="3200" dirty="0"/>
          </a:p>
          <a:p>
            <a:r>
              <a:rPr lang="es-ES_tradnl" sz="3200" dirty="0"/>
              <a:t>Por ello, Gerencia y órgano de gobierno se compromete a:</a:t>
            </a:r>
            <a:endParaRPr lang="es-ES" sz="3200" dirty="0"/>
          </a:p>
          <a:p>
            <a:pPr lvl="1" algn="just"/>
            <a:r>
              <a:rPr lang="es-ES_tradnl" sz="3200" dirty="0"/>
              <a:t>Cumplir y mantener actualizado un Código Ético y de conducta, así como los compromisos que se deriven del sistema de gestión de riesgos para la prevención de delitos. </a:t>
            </a:r>
            <a:endParaRPr lang="es-ES" sz="3200" dirty="0"/>
          </a:p>
          <a:p>
            <a:pPr lvl="1" algn="just"/>
            <a:r>
              <a:rPr lang="es-ES_tradnl" sz="3200" dirty="0"/>
              <a:t>Cumplir y mantener actualizada toda la legislación en materia de producto, ambiente y seguridad, así como los requisitos legales y reglamentarios en materia de prevención de delitos.</a:t>
            </a:r>
            <a:endParaRPr lang="es-ES" sz="3200" dirty="0"/>
          </a:p>
          <a:p>
            <a:pPr lvl="1" algn="just"/>
            <a:r>
              <a:rPr lang="es-ES_tradnl" sz="3200" dirty="0"/>
              <a:t>Lograr la satisfacción de los clientes con productos de calidad, atendiendo a las expectativas y exigencias, trabajando en un marco ético y de mejora continua.</a:t>
            </a:r>
            <a:endParaRPr lang="es-ES" sz="3200" dirty="0"/>
          </a:p>
          <a:p>
            <a:pPr lvl="1" algn="just"/>
            <a:r>
              <a:rPr lang="es-ES_tradnl" sz="3200" dirty="0"/>
              <a:t>Analizar procesos, técnicas y materias primas, eligiendo las que minimicen el impacto ambiental y tengan menos riesgos para los trabajadores, asegurando las exigencias de los clientes.</a:t>
            </a:r>
            <a:endParaRPr lang="es-ES" sz="3200" dirty="0"/>
          </a:p>
          <a:p>
            <a:pPr lvl="1" algn="just"/>
            <a:r>
              <a:rPr lang="es-ES_tradnl" sz="3200" dirty="0"/>
              <a:t>Asegurar una mejora continua, informando y formando a los trabajadores y con relaciones continuas con los clientes, potenciando el feedback con nuestras partes interesadas.</a:t>
            </a:r>
            <a:endParaRPr lang="es-ES" sz="3200" dirty="0"/>
          </a:p>
          <a:p>
            <a:pPr lvl="1" algn="just"/>
            <a:r>
              <a:rPr lang="es-ES_tradnl" sz="3200" dirty="0"/>
              <a:t>Promover y potenciar la participación del personal, para llevar a cabo proyectos de mejora continua.</a:t>
            </a:r>
            <a:endParaRPr lang="es-ES" sz="3200" dirty="0"/>
          </a:p>
          <a:p>
            <a:pPr lvl="1" algn="just"/>
            <a:r>
              <a:rPr lang="es-ES_tradnl" sz="3200" dirty="0"/>
              <a:t>Crear un entorno flexible, que permita adaptarnos a cualquier cambio, sin que sufra ningún detrimento nuestro sistema de gestión.</a:t>
            </a:r>
            <a:endParaRPr lang="es-ES" sz="3200" dirty="0"/>
          </a:p>
          <a:p>
            <a:pPr lvl="1" algn="just"/>
            <a:r>
              <a:rPr lang="es-ES_tradnl" sz="3200" dirty="0"/>
              <a:t>Establecer controles de datos, ya sea mediante indicadores o técnicas estadísticas que nos permitan gestionar el sistema.</a:t>
            </a:r>
            <a:endParaRPr lang="es-ES" sz="3200" dirty="0"/>
          </a:p>
          <a:p>
            <a:pPr lvl="1" algn="just"/>
            <a:r>
              <a:rPr lang="es-ES_tradnl" sz="3200" dirty="0"/>
              <a:t>Asignar recursos suficientes para desarrollar tareas preventivas y minimizar el impacto ambiental.</a:t>
            </a:r>
            <a:endParaRPr lang="es-ES" sz="3200" dirty="0"/>
          </a:p>
          <a:p>
            <a:pPr lvl="1" algn="just"/>
            <a:r>
              <a:rPr lang="es-ES_tradnl" sz="3200" dirty="0"/>
              <a:t>Dar participación a los trabajadores, a través de los delegados de prevención, en todos aquellos aspectos exigidos o no por la ley, que afecten a la seguridad y salud de los trabajadores.</a:t>
            </a:r>
            <a:endParaRPr lang="es-ES" sz="3200" dirty="0"/>
          </a:p>
          <a:p>
            <a:pPr lvl="1" algn="just"/>
            <a:r>
              <a:rPr lang="es-ES_tradnl" sz="3200" dirty="0"/>
              <a:t>Desarrollar cauces de comunicación con nuestras partes interesadas para la adopción de pautas de comportamiento coherentes con las que se definen en nuestro Código Ético y de conducta y, en general, en el sistema de gestión para la prevención de delitos y la adopción de un sistema disciplinario para el incumplimiento de dichos requisitos y los requisitos del Compliance Penal.</a:t>
            </a:r>
            <a:endParaRPr lang="es-ES" sz="3200" dirty="0"/>
          </a:p>
          <a:p>
            <a:pPr lvl="1" algn="just"/>
            <a:r>
              <a:rPr lang="es-ES_tradnl" sz="3200" dirty="0"/>
              <a:t>Identificar los riesgos y las áreas, proponiendo medidas de prevención y asignar recursos para minimizarlos.</a:t>
            </a:r>
            <a:endParaRPr lang="es-ES" sz="3200" dirty="0"/>
          </a:p>
          <a:p>
            <a:pPr lvl="1" algn="just"/>
            <a:r>
              <a:rPr lang="es-ES_tradnl" sz="3200" dirty="0"/>
              <a:t>Imponer la obligación de comunicar conductas sospechosas por los canales establecidos, garantizando que no se tomaran represalias hacia el denunciante.</a:t>
            </a:r>
            <a:endParaRPr lang="es-ES" sz="3200" dirty="0"/>
          </a:p>
          <a:p>
            <a:pPr lvl="1" algn="just"/>
            <a:r>
              <a:rPr lang="es-ES_tradnl" sz="3200" dirty="0"/>
              <a:t>Otorgar autoridad e independencia al órgano de Compliance Penal.</a:t>
            </a:r>
            <a:endParaRPr lang="es-ES" sz="3200" dirty="0"/>
          </a:p>
          <a:p>
            <a:pPr marL="0" indent="0" algn="just">
              <a:buNone/>
            </a:pPr>
            <a:r>
              <a:rPr lang="es-ES_tradnl" sz="3200" dirty="0"/>
              <a:t>	La dirección pone a disposición de las partes interesadas la difusión de esta política.</a:t>
            </a:r>
            <a:endParaRPr lang="es-ES" sz="3200" dirty="0"/>
          </a:p>
          <a:p>
            <a:pPr marL="0" indent="0">
              <a:buNone/>
            </a:pPr>
            <a:r>
              <a:rPr lang="es-ES_tradnl" sz="3200" dirty="0"/>
              <a:t>	</a:t>
            </a:r>
            <a:endParaRPr lang="es-ES" dirty="0"/>
          </a:p>
          <a:p>
            <a:endParaRPr lang="es-ES" dirty="0"/>
          </a:p>
        </p:txBody>
      </p:sp>
    </p:spTree>
    <p:extLst>
      <p:ext uri="{BB962C8B-B14F-4D97-AF65-F5344CB8AC3E}">
        <p14:creationId xmlns:p14="http://schemas.microsoft.com/office/powerpoint/2010/main" val="2524767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192.168.100.220\iso - lopd\Compliance María\Imágenes código ético\7-Ferias-eventos-intermaher-mazak2.jpg"/>
          <p:cNvPicPr>
            <a:picLocks noChangeAspect="1" noChangeArrowheads="1"/>
          </p:cNvPicPr>
          <p:nvPr/>
        </p:nvPicPr>
        <p:blipFill>
          <a:blip r:embed="rId2"/>
          <a:srcRect/>
          <a:stretch>
            <a:fillRect/>
          </a:stretch>
        </p:blipFill>
        <p:spPr bwMode="auto">
          <a:xfrm>
            <a:off x="7627185" y="1392572"/>
            <a:ext cx="3890424" cy="3892490"/>
          </a:xfrm>
          <a:prstGeom prst="rect">
            <a:avLst/>
          </a:prstGeom>
          <a:noFill/>
          <a:effectLst>
            <a:softEdge rad="317500"/>
          </a:effectLst>
        </p:spPr>
      </p:pic>
      <p:sp>
        <p:nvSpPr>
          <p:cNvPr id="2" name="Título 1">
            <a:extLst>
              <a:ext uri="{FF2B5EF4-FFF2-40B4-BE49-F238E27FC236}">
                <a16:creationId xmlns:a16="http://schemas.microsoft.com/office/drawing/2014/main" id="{90974CB0-97C0-4112-BB7E-8228789F6A33}"/>
              </a:ext>
            </a:extLst>
          </p:cNvPr>
          <p:cNvSpPr>
            <a:spLocks noGrp="1"/>
          </p:cNvSpPr>
          <p:nvPr>
            <p:ph type="title"/>
          </p:nvPr>
        </p:nvSpPr>
        <p:spPr>
          <a:xfrm>
            <a:off x="964734" y="467919"/>
            <a:ext cx="8537472" cy="1091399"/>
          </a:xfrm>
        </p:spPr>
        <p:txBody>
          <a:bodyPr>
            <a:normAutofit fontScale="90000"/>
          </a:bodyPr>
          <a:lstStyle/>
          <a:p>
            <a:r>
              <a:rPr lang="es-ES" sz="4000" b="1" i="1" dirty="0"/>
              <a:t>Destinatarios</a:t>
            </a:r>
            <a:br>
              <a:rPr lang="es-ES" dirty="0"/>
            </a:br>
            <a:endParaRPr lang="es-ES" dirty="0"/>
          </a:p>
        </p:txBody>
      </p:sp>
      <p:sp>
        <p:nvSpPr>
          <p:cNvPr id="3" name="Marcador de contenido 2">
            <a:extLst>
              <a:ext uri="{FF2B5EF4-FFF2-40B4-BE49-F238E27FC236}">
                <a16:creationId xmlns:a16="http://schemas.microsoft.com/office/drawing/2014/main" id="{733CBCD2-BC22-4D57-93C6-B8E9DB28BD47}"/>
              </a:ext>
            </a:extLst>
          </p:cNvPr>
          <p:cNvSpPr>
            <a:spLocks noGrp="1"/>
          </p:cNvSpPr>
          <p:nvPr>
            <p:ph idx="1"/>
          </p:nvPr>
        </p:nvSpPr>
        <p:spPr>
          <a:xfrm>
            <a:off x="674391" y="1467040"/>
            <a:ext cx="7261594" cy="4830762"/>
          </a:xfrm>
        </p:spPr>
        <p:txBody>
          <a:bodyPr>
            <a:normAutofit fontScale="25000" lnSpcReduction="20000"/>
          </a:bodyPr>
          <a:lstStyle/>
          <a:p>
            <a:pPr marL="0" indent="0">
              <a:buNone/>
            </a:pPr>
            <a:r>
              <a:rPr lang="es-ES" dirty="0"/>
              <a:t> </a:t>
            </a:r>
          </a:p>
          <a:p>
            <a:pPr algn="just"/>
            <a:r>
              <a:rPr lang="es-ES" sz="6400" dirty="0"/>
              <a:t>El presente Código Ético y de Conducta va dirigido al Consejo de Administración, Dirección, Responsables y Trabajadores y en general a todo el personal de Intermaher con independencia de la posición que ocupe o del lugar en el que desempeñen su trabajo. </a:t>
            </a:r>
          </a:p>
          <a:p>
            <a:pPr algn="just">
              <a:buNone/>
            </a:pPr>
            <a:endParaRPr lang="es-ES" sz="1600" dirty="0"/>
          </a:p>
          <a:p>
            <a:pPr algn="just"/>
            <a:r>
              <a:rPr lang="es-ES" sz="6400" dirty="0"/>
              <a:t>Por otra parte, Intermaher promoverá e incentivará entre sus proveedores y empresas colaboradoras la adopción de pautas de comportamiento coherentes con las que se definen en este Código Ético y de Conducta.  </a:t>
            </a:r>
          </a:p>
          <a:p>
            <a:pPr algn="just">
              <a:buNone/>
            </a:pPr>
            <a:endParaRPr lang="es-ES" sz="1600" dirty="0"/>
          </a:p>
          <a:p>
            <a:pPr algn="just"/>
            <a:r>
              <a:rPr lang="es-ES" sz="6400" dirty="0"/>
              <a:t>La Dirección de Intermaher pondrá todos los medios a su alcance para difundir las pautas recogidas en el presente Código. </a:t>
            </a:r>
          </a:p>
          <a:p>
            <a:pPr algn="just"/>
            <a:endParaRPr lang="es-ES" sz="1600" dirty="0"/>
          </a:p>
          <a:p>
            <a:pPr algn="just"/>
            <a:r>
              <a:rPr lang="es-ES" sz="6400" dirty="0"/>
              <a:t>El Código será notificado personalmente a todos los empleados de Intermaher y a cualquier persona que la represente, cuando  requiera la naturaleza de su relación, quienes deberán asumir por escrito el compromiso de su cumplimiento.</a:t>
            </a:r>
          </a:p>
          <a:p>
            <a:endParaRPr lang="es-ES" dirty="0"/>
          </a:p>
          <a:p>
            <a:endParaRPr lang="es-ES" dirty="0"/>
          </a:p>
          <a:p>
            <a:endParaRPr lang="es-ES" dirty="0"/>
          </a:p>
          <a:p>
            <a:endParaRPr lang="es-ES" dirty="0"/>
          </a:p>
        </p:txBody>
      </p:sp>
    </p:spTree>
    <p:extLst>
      <p:ext uri="{BB962C8B-B14F-4D97-AF65-F5344CB8AC3E}">
        <p14:creationId xmlns:p14="http://schemas.microsoft.com/office/powerpoint/2010/main" val="936066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CF380C4-CCD6-4FD0-AB69-EE94CDDFA6D7}"/>
              </a:ext>
            </a:extLst>
          </p:cNvPr>
          <p:cNvPicPr>
            <a:picLocks noChangeAspect="1"/>
          </p:cNvPicPr>
          <p:nvPr/>
        </p:nvPicPr>
        <p:blipFill>
          <a:blip r:embed="rId2"/>
          <a:stretch>
            <a:fillRect/>
          </a:stretch>
        </p:blipFill>
        <p:spPr>
          <a:xfrm>
            <a:off x="4542840" y="3615650"/>
            <a:ext cx="6154052" cy="3477242"/>
          </a:xfrm>
          <a:prstGeom prst="rect">
            <a:avLst/>
          </a:prstGeom>
          <a:effectLst>
            <a:softEdge rad="635000"/>
          </a:effectLst>
        </p:spPr>
      </p:pic>
      <p:sp>
        <p:nvSpPr>
          <p:cNvPr id="2" name="Título 1">
            <a:extLst>
              <a:ext uri="{FF2B5EF4-FFF2-40B4-BE49-F238E27FC236}">
                <a16:creationId xmlns:a16="http://schemas.microsoft.com/office/drawing/2014/main" id="{BEEB2BB0-9D2D-4D99-B279-070FE2A1D472}"/>
              </a:ext>
            </a:extLst>
          </p:cNvPr>
          <p:cNvSpPr>
            <a:spLocks noGrp="1"/>
          </p:cNvSpPr>
          <p:nvPr>
            <p:ph type="title"/>
          </p:nvPr>
        </p:nvSpPr>
        <p:spPr>
          <a:xfrm>
            <a:off x="1197188" y="326877"/>
            <a:ext cx="8352328" cy="799750"/>
          </a:xfrm>
        </p:spPr>
        <p:txBody>
          <a:bodyPr>
            <a:normAutofit fontScale="90000"/>
          </a:bodyPr>
          <a:lstStyle/>
          <a:p>
            <a:r>
              <a:rPr lang="es-ES" b="1" dirty="0"/>
              <a:t>  </a:t>
            </a:r>
            <a:r>
              <a:rPr lang="es-ES" sz="4000" b="1" i="1" dirty="0"/>
              <a:t>Pautas de Conducta</a:t>
            </a:r>
            <a:br>
              <a:rPr lang="es-ES" dirty="0"/>
            </a:br>
            <a:endParaRPr lang="es-ES" dirty="0"/>
          </a:p>
        </p:txBody>
      </p:sp>
      <p:sp>
        <p:nvSpPr>
          <p:cNvPr id="3" name="Marcador de contenido 2">
            <a:extLst>
              <a:ext uri="{FF2B5EF4-FFF2-40B4-BE49-F238E27FC236}">
                <a16:creationId xmlns:a16="http://schemas.microsoft.com/office/drawing/2014/main" id="{E76E3659-C863-4AE7-BA99-3DC1F4EF8A16}"/>
              </a:ext>
            </a:extLst>
          </p:cNvPr>
          <p:cNvSpPr>
            <a:spLocks noGrp="1"/>
          </p:cNvSpPr>
          <p:nvPr>
            <p:ph idx="1"/>
          </p:nvPr>
        </p:nvSpPr>
        <p:spPr>
          <a:xfrm>
            <a:off x="890562" y="1248325"/>
            <a:ext cx="8965581" cy="5432051"/>
          </a:xfrm>
        </p:spPr>
        <p:txBody>
          <a:bodyPr>
            <a:noAutofit/>
          </a:bodyPr>
          <a:lstStyle/>
          <a:p>
            <a:pPr marL="0" indent="0">
              <a:buNone/>
            </a:pPr>
            <a:r>
              <a:rPr lang="es-ES" sz="1300" dirty="0"/>
              <a:t>       El Código Ético y de Conducta determina pautas específicas de actuación en las siguientes áreas de contenidos</a:t>
            </a:r>
            <a:r>
              <a:rPr lang="es-ES" sz="1200" dirty="0"/>
              <a:t>:</a:t>
            </a:r>
          </a:p>
          <a:p>
            <a:pPr marL="914400" indent="-468000">
              <a:buSzPct val="115000"/>
              <a:buFont typeface="+mj-lt"/>
              <a:buAutoNum type="arabicPeriod"/>
            </a:pPr>
            <a:r>
              <a:rPr lang="es-ES" sz="1300" dirty="0"/>
              <a:t>Derechos Fundamentales</a:t>
            </a:r>
          </a:p>
          <a:p>
            <a:pPr marL="914400" lvl="0" indent="-468000">
              <a:buSzPct val="115000"/>
              <a:buFont typeface="+mj-lt"/>
              <a:buAutoNum type="arabicPeriod"/>
            </a:pPr>
            <a:r>
              <a:rPr lang="es-ES" sz="1300" dirty="0"/>
              <a:t>Respeto a las personas</a:t>
            </a:r>
          </a:p>
          <a:p>
            <a:pPr marL="914400" lvl="0" indent="-468000">
              <a:buSzPct val="115000"/>
              <a:buFont typeface="+mj-lt"/>
              <a:buAutoNum type="arabicPeriod"/>
            </a:pPr>
            <a:r>
              <a:rPr lang="es-ES" sz="1300" dirty="0"/>
              <a:t>Igualdad de oportunidades y no discriminación</a:t>
            </a:r>
          </a:p>
          <a:p>
            <a:pPr marL="914400" lvl="0" indent="-468000">
              <a:buSzPct val="115000"/>
              <a:buFont typeface="+mj-lt"/>
              <a:buAutoNum type="arabicPeriod"/>
            </a:pPr>
            <a:r>
              <a:rPr lang="es-ES" sz="1300" dirty="0"/>
              <a:t>Seguridad y salud</a:t>
            </a:r>
          </a:p>
          <a:p>
            <a:pPr marL="914400" lvl="0" indent="-468000">
              <a:buSzPct val="115000"/>
              <a:buFont typeface="+mj-lt"/>
              <a:buAutoNum type="arabicPeriod"/>
            </a:pPr>
            <a:r>
              <a:rPr lang="es-ES" sz="1300" dirty="0"/>
              <a:t>Protección y cuidado de la marca, de la imagen y de la reputación corporativa</a:t>
            </a:r>
          </a:p>
          <a:p>
            <a:pPr marL="914400" lvl="0" indent="-468000">
              <a:buSzPct val="115000"/>
              <a:buFont typeface="+mj-lt"/>
              <a:buAutoNum type="arabicPeriod"/>
            </a:pPr>
            <a:r>
              <a:rPr lang="es-ES" sz="1300" dirty="0"/>
              <a:t>Respeto al Medio Ambiente</a:t>
            </a:r>
          </a:p>
          <a:p>
            <a:pPr marL="914400" lvl="0" indent="-468000">
              <a:buSzPct val="115000"/>
              <a:buFont typeface="+mj-lt"/>
              <a:buAutoNum type="arabicPeriod"/>
            </a:pPr>
            <a:r>
              <a:rPr lang="es-ES" sz="1300" dirty="0"/>
              <a:t>Consumo de alcohol y drogas</a:t>
            </a:r>
          </a:p>
          <a:p>
            <a:pPr marL="914400" lvl="0" indent="-468000">
              <a:buSzPct val="115000"/>
              <a:buFont typeface="+mj-lt"/>
              <a:buAutoNum type="arabicPeriod"/>
            </a:pPr>
            <a:r>
              <a:rPr lang="es-ES" sz="1300" dirty="0"/>
              <a:t>Blanqueo de capitales</a:t>
            </a:r>
          </a:p>
          <a:p>
            <a:pPr marL="914400" lvl="0" indent="-468000">
              <a:buSzPct val="115000"/>
              <a:buFont typeface="+mj-lt"/>
              <a:buAutoNum type="arabicPeriod"/>
            </a:pPr>
            <a:r>
              <a:rPr lang="es-ES" sz="1300" dirty="0"/>
              <a:t>Sobornos, regalos y atenciones</a:t>
            </a:r>
          </a:p>
          <a:p>
            <a:pPr marL="914400" lvl="0" indent="-468000">
              <a:buSzPct val="115000"/>
              <a:buFont typeface="+mj-lt"/>
              <a:buAutoNum type="arabicPeriod"/>
            </a:pPr>
            <a:r>
              <a:rPr lang="es-ES" sz="1300" dirty="0"/>
              <a:t>Utilización de los activos de INTERMAHER</a:t>
            </a:r>
          </a:p>
          <a:p>
            <a:pPr marL="914400" lvl="0" indent="-468000">
              <a:buSzPct val="115000"/>
              <a:buFont typeface="+mj-lt"/>
              <a:buAutoNum type="arabicPeriod"/>
            </a:pPr>
            <a:r>
              <a:rPr lang="es-ES" sz="1300" dirty="0"/>
              <a:t>Conflicto de intereses</a:t>
            </a:r>
          </a:p>
          <a:p>
            <a:pPr marL="914400" lvl="0" indent="-468000">
              <a:buSzPct val="115000"/>
              <a:buFont typeface="+mj-lt"/>
              <a:buAutoNum type="arabicPeriod"/>
            </a:pPr>
            <a:r>
              <a:rPr lang="es-ES" sz="1300" dirty="0"/>
              <a:t>Relaciones con clientes</a:t>
            </a:r>
          </a:p>
          <a:p>
            <a:pPr marL="914400" lvl="0" indent="-468000">
              <a:buSzPct val="115000"/>
              <a:buFont typeface="+mj-lt"/>
              <a:buAutoNum type="arabicPeriod"/>
            </a:pPr>
            <a:r>
              <a:rPr lang="es-ES" sz="1300" dirty="0"/>
              <a:t>Relaciones con proveedores y colaboradores</a:t>
            </a:r>
          </a:p>
          <a:p>
            <a:pPr marL="914400" lvl="0" indent="-468000">
              <a:buSzPct val="115000"/>
              <a:buFont typeface="+mj-lt"/>
              <a:buAutoNum type="arabicPeriod"/>
            </a:pPr>
            <a:r>
              <a:rPr lang="es-ES" sz="1300" dirty="0"/>
              <a:t>Confidencialidad de la información y protección de datos personales</a:t>
            </a:r>
          </a:p>
          <a:p>
            <a:pPr marL="914400" lvl="0" indent="-468000">
              <a:buSzPct val="115000"/>
              <a:buFont typeface="+mj-lt"/>
              <a:buAutoNum type="arabicPeriod"/>
            </a:pPr>
            <a:r>
              <a:rPr lang="es-ES" sz="1300" dirty="0"/>
              <a:t>Protección de la propiedad intelectual e industrial</a:t>
            </a:r>
          </a:p>
        </p:txBody>
      </p:sp>
    </p:spTree>
    <p:extLst>
      <p:ext uri="{BB962C8B-B14F-4D97-AF65-F5344CB8AC3E}">
        <p14:creationId xmlns:p14="http://schemas.microsoft.com/office/powerpoint/2010/main" val="3676331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639304-B912-4939-B8BE-AA715DED6FC7}"/>
              </a:ext>
            </a:extLst>
          </p:cNvPr>
          <p:cNvSpPr>
            <a:spLocks noGrp="1"/>
          </p:cNvSpPr>
          <p:nvPr>
            <p:ph type="title"/>
          </p:nvPr>
        </p:nvSpPr>
        <p:spPr>
          <a:xfrm>
            <a:off x="1443529" y="817651"/>
            <a:ext cx="8596668" cy="1320800"/>
          </a:xfrm>
        </p:spPr>
        <p:txBody>
          <a:bodyPr/>
          <a:lstStyle/>
          <a:p>
            <a:r>
              <a:rPr lang="es-ES" b="1" i="1" dirty="0"/>
              <a:t>Derechos Fundamentales</a:t>
            </a:r>
            <a:br>
              <a:rPr lang="es-ES" dirty="0"/>
            </a:br>
            <a:endParaRPr lang="es-ES" dirty="0"/>
          </a:p>
        </p:txBody>
      </p:sp>
      <p:sp>
        <p:nvSpPr>
          <p:cNvPr id="3" name="Marcador de contenido 2">
            <a:extLst>
              <a:ext uri="{FF2B5EF4-FFF2-40B4-BE49-F238E27FC236}">
                <a16:creationId xmlns:a16="http://schemas.microsoft.com/office/drawing/2014/main" id="{59E64D00-2E6F-4155-8338-713FD5EEE10D}"/>
              </a:ext>
            </a:extLst>
          </p:cNvPr>
          <p:cNvSpPr>
            <a:spLocks noGrp="1"/>
          </p:cNvSpPr>
          <p:nvPr>
            <p:ph idx="1"/>
          </p:nvPr>
        </p:nvSpPr>
        <p:spPr>
          <a:xfrm>
            <a:off x="1060247" y="1918494"/>
            <a:ext cx="8508695" cy="3021011"/>
          </a:xfrm>
        </p:spPr>
        <p:txBody>
          <a:bodyPr/>
          <a:lstStyle/>
          <a:p>
            <a:pPr algn="just"/>
            <a:r>
              <a:rPr lang="es-ES" dirty="0"/>
              <a:t>Todas las personas que pertenecen a Intermaher se comprometen a respetar en todas sus actividades los derechos fundamentales de las personas y las libertades públicas reconocidos por los acuerdos nacionales e internacionales, estableciendo la obligación de desempeñar todas sus actividades con pleno respeto a la dignidad humana, evitando cualquier conducta, que aun sin violar la ley, pueda perjudicar la reputación de la organización</a:t>
            </a:r>
            <a:r>
              <a:rPr lang="es-ES" sz="1900" dirty="0"/>
              <a:t>.</a:t>
            </a:r>
          </a:p>
          <a:p>
            <a:endParaRPr lang="es-ES" dirty="0"/>
          </a:p>
        </p:txBody>
      </p:sp>
      <p:pic>
        <p:nvPicPr>
          <p:cNvPr id="18433" name="Picture 1" descr="\\192.168.100.220\iso - lopd\Compliance María\Imágenes código ético\Derechos Fundamentales.jpg"/>
          <p:cNvPicPr>
            <a:picLocks noChangeAspect="1" noChangeArrowheads="1"/>
          </p:cNvPicPr>
          <p:nvPr/>
        </p:nvPicPr>
        <p:blipFill>
          <a:blip r:embed="rId2"/>
          <a:srcRect/>
          <a:stretch>
            <a:fillRect/>
          </a:stretch>
        </p:blipFill>
        <p:spPr bwMode="auto">
          <a:xfrm>
            <a:off x="2863295" y="3679207"/>
            <a:ext cx="5237018" cy="3114603"/>
          </a:xfrm>
          <a:prstGeom prst="rect">
            <a:avLst/>
          </a:prstGeom>
          <a:noFill/>
        </p:spPr>
      </p:pic>
    </p:spTree>
    <p:extLst>
      <p:ext uri="{BB962C8B-B14F-4D97-AF65-F5344CB8AC3E}">
        <p14:creationId xmlns:p14="http://schemas.microsoft.com/office/powerpoint/2010/main" val="3783496453"/>
      </p:ext>
    </p:extLst>
  </p:cSld>
  <p:clrMapOvr>
    <a:masterClrMapping/>
  </p:clrMapOvr>
</p:sld>
</file>

<file path=ppt/theme/theme1.xml><?xml version="1.0" encoding="utf-8"?>
<a:theme xmlns:a="http://schemas.openxmlformats.org/drawingml/2006/main" name="Faceta">
  <a:themeElements>
    <a:clrScheme name="Rojo naranja">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572</TotalTime>
  <Words>3923</Words>
  <Application>Microsoft Office PowerPoint</Application>
  <PresentationFormat>Panorámica</PresentationFormat>
  <Paragraphs>199</Paragraphs>
  <Slides>26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26</vt:i4>
      </vt:variant>
    </vt:vector>
  </HeadingPairs>
  <TitlesOfParts>
    <vt:vector size="30" baseType="lpstr">
      <vt:lpstr>Arial</vt:lpstr>
      <vt:lpstr>Trebuchet MS</vt:lpstr>
      <vt:lpstr>Wingdings 3</vt:lpstr>
      <vt:lpstr>Faceta</vt:lpstr>
      <vt:lpstr>      Código Ético y de Conducta </vt:lpstr>
      <vt:lpstr>Índice</vt:lpstr>
      <vt:lpstr>Mensaje del Gerente</vt:lpstr>
      <vt:lpstr>Definición </vt:lpstr>
      <vt:lpstr> Finalidad </vt:lpstr>
      <vt:lpstr>Política Integrada de la Empresa </vt:lpstr>
      <vt:lpstr>Destinatarios </vt:lpstr>
      <vt:lpstr>  Pautas de Conducta </vt:lpstr>
      <vt:lpstr>Derechos Fundamentales </vt:lpstr>
      <vt:lpstr>Respeto a las personas </vt:lpstr>
      <vt:lpstr>Igualdad de oportunidad y no discriminación </vt:lpstr>
      <vt:lpstr>Seguridad y Salud </vt:lpstr>
      <vt:lpstr>Protección y cuidado de la marca, imagen y reputación corporativa  </vt:lpstr>
      <vt:lpstr>Respeto por el Medioambiente</vt:lpstr>
      <vt:lpstr>Consumo de alcohol y drogas</vt:lpstr>
      <vt:lpstr>Blanqueo de capitales e irregularidades de pago </vt:lpstr>
      <vt:lpstr>Sobornos, Regalos y Atenciones </vt:lpstr>
      <vt:lpstr>Utilización de los activos de Intermaher  </vt:lpstr>
      <vt:lpstr>Conflicto de intereses </vt:lpstr>
      <vt:lpstr>Relaciones con los clientes </vt:lpstr>
      <vt:lpstr>Relaciones con los proveedores y colaboradores </vt:lpstr>
      <vt:lpstr>Confidencialidad de la información y protección de datos personales </vt:lpstr>
      <vt:lpstr>Protección de la propiedad intelectual e industrial </vt:lpstr>
      <vt:lpstr>Cumplimiento de la norma </vt:lpstr>
      <vt:lpstr>Cumplimiento de la norma </vt:lpstr>
      <vt:lpstr>Vigencia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Código Ético y de Conducta</dc:title>
  <dc:creator>MARESO</dc:creator>
  <cp:lastModifiedBy>MARESO</cp:lastModifiedBy>
  <cp:revision>94</cp:revision>
  <cp:lastPrinted>2023-03-15T11:56:47Z</cp:lastPrinted>
  <dcterms:created xsi:type="dcterms:W3CDTF">2019-09-30T09:27:40Z</dcterms:created>
  <dcterms:modified xsi:type="dcterms:W3CDTF">2023-03-15T11:56:54Z</dcterms:modified>
</cp:coreProperties>
</file>